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  <p:sldMasterId id="2147483692" r:id="rId3"/>
    <p:sldMasterId id="2147483694" r:id="rId4"/>
  </p:sldMasterIdLst>
  <p:notesMasterIdLst>
    <p:notesMasterId r:id="rId20"/>
  </p:notesMasterIdLst>
  <p:sldIdLst>
    <p:sldId id="256" r:id="rId5"/>
    <p:sldId id="257" r:id="rId6"/>
    <p:sldId id="258" r:id="rId7"/>
    <p:sldId id="270" r:id="rId8"/>
    <p:sldId id="259" r:id="rId9"/>
    <p:sldId id="261" r:id="rId10"/>
    <p:sldId id="271" r:id="rId11"/>
    <p:sldId id="27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60610" autoAdjust="0"/>
  </p:normalViewPr>
  <p:slideViewPr>
    <p:cSldViewPr snapToGrid="0">
      <p:cViewPr varScale="1">
        <p:scale>
          <a:sx n="53" d="100"/>
          <a:sy n="53" d="100"/>
        </p:scale>
        <p:origin x="5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L:\2nd_rel\&#45436;&#47928;_ITC&#51201;&#50857;_20180205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L:\2nd_rel\&#45436;&#47928;_ITC&#51201;&#50857;_2018020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L:\2nd_rel\&#45436;&#47928;_ITC&#51201;&#50857;_20180205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L:\2nd_rel\&#45436;&#47928;_ITC&#51201;&#50857;_201802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'요약2 (2)'!$B$23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'요약2 (2)'!$C$4:$C$22</c:f>
              <c:strCache>
                <c:ptCount val="19"/>
                <c:pt idx="0">
                  <c:v>TC_02</c:v>
                </c:pt>
                <c:pt idx="1">
                  <c:v>TC_03</c:v>
                </c:pt>
                <c:pt idx="2">
                  <c:v>TC_04</c:v>
                </c:pt>
                <c:pt idx="3">
                  <c:v>TC_11</c:v>
                </c:pt>
                <c:pt idx="4">
                  <c:v>TC_12</c:v>
                </c:pt>
                <c:pt idx="5">
                  <c:v>TC_16</c:v>
                </c:pt>
                <c:pt idx="6">
                  <c:v>TC_17</c:v>
                </c:pt>
                <c:pt idx="7">
                  <c:v>TC_24</c:v>
                </c:pt>
                <c:pt idx="8">
                  <c:v>TC_25</c:v>
                </c:pt>
                <c:pt idx="9">
                  <c:v>TC_28</c:v>
                </c:pt>
                <c:pt idx="10">
                  <c:v>TC_29</c:v>
                </c:pt>
                <c:pt idx="11">
                  <c:v>TC_31</c:v>
                </c:pt>
                <c:pt idx="12">
                  <c:v>TC_32</c:v>
                </c:pt>
                <c:pt idx="13">
                  <c:v>TC_33</c:v>
                </c:pt>
                <c:pt idx="14">
                  <c:v>TC_42</c:v>
                </c:pt>
                <c:pt idx="15">
                  <c:v>TC_43</c:v>
                </c:pt>
                <c:pt idx="16">
                  <c:v>TC_44</c:v>
                </c:pt>
                <c:pt idx="17">
                  <c:v>TC_45</c:v>
                </c:pt>
                <c:pt idx="18">
                  <c:v>TC_46</c:v>
                </c:pt>
              </c:strCache>
            </c:strRef>
          </c:cat>
          <c:val>
            <c:numRef>
              <c:f>'요약2 (2)'!$D$4:$D$22</c:f>
              <c:numCache>
                <c:formatCode>General</c:formatCode>
                <c:ptCount val="19"/>
                <c:pt idx="0">
                  <c:v>32</c:v>
                </c:pt>
                <c:pt idx="1">
                  <c:v>39</c:v>
                </c:pt>
                <c:pt idx="2">
                  <c:v>2</c:v>
                </c:pt>
                <c:pt idx="3">
                  <c:v>3</c:v>
                </c:pt>
                <c:pt idx="4">
                  <c:v>12</c:v>
                </c:pt>
                <c:pt idx="5">
                  <c:v>16</c:v>
                </c:pt>
                <c:pt idx="6">
                  <c:v>14</c:v>
                </c:pt>
                <c:pt idx="7">
                  <c:v>17</c:v>
                </c:pt>
                <c:pt idx="8">
                  <c:v>11</c:v>
                </c:pt>
                <c:pt idx="9">
                  <c:v>16</c:v>
                </c:pt>
                <c:pt idx="10">
                  <c:v>18</c:v>
                </c:pt>
                <c:pt idx="11">
                  <c:v>17</c:v>
                </c:pt>
                <c:pt idx="12">
                  <c:v>54</c:v>
                </c:pt>
                <c:pt idx="13">
                  <c:v>2</c:v>
                </c:pt>
                <c:pt idx="14">
                  <c:v>7</c:v>
                </c:pt>
                <c:pt idx="15">
                  <c:v>7</c:v>
                </c:pt>
                <c:pt idx="16">
                  <c:v>13</c:v>
                </c:pt>
                <c:pt idx="17">
                  <c:v>15</c:v>
                </c:pt>
                <c:pt idx="18">
                  <c:v>16</c:v>
                </c:pt>
              </c:numCache>
            </c:numRef>
          </c:val>
        </c:ser>
        <c:ser>
          <c:idx val="1"/>
          <c:order val="1"/>
          <c:tx>
            <c:strRef>
              <c:f>'요약2 (2)'!$E$2:$F$2</c:f>
              <c:strCache>
                <c:ptCount val="1"/>
                <c:pt idx="0">
                  <c:v>MCDT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strRef>
              <c:f>'요약2 (2)'!$C$4:$C$22</c:f>
              <c:strCache>
                <c:ptCount val="19"/>
                <c:pt idx="0">
                  <c:v>TC_02</c:v>
                </c:pt>
                <c:pt idx="1">
                  <c:v>TC_03</c:v>
                </c:pt>
                <c:pt idx="2">
                  <c:v>TC_04</c:v>
                </c:pt>
                <c:pt idx="3">
                  <c:v>TC_11</c:v>
                </c:pt>
                <c:pt idx="4">
                  <c:v>TC_12</c:v>
                </c:pt>
                <c:pt idx="5">
                  <c:v>TC_16</c:v>
                </c:pt>
                <c:pt idx="6">
                  <c:v>TC_17</c:v>
                </c:pt>
                <c:pt idx="7">
                  <c:v>TC_24</c:v>
                </c:pt>
                <c:pt idx="8">
                  <c:v>TC_25</c:v>
                </c:pt>
                <c:pt idx="9">
                  <c:v>TC_28</c:v>
                </c:pt>
                <c:pt idx="10">
                  <c:v>TC_29</c:v>
                </c:pt>
                <c:pt idx="11">
                  <c:v>TC_31</c:v>
                </c:pt>
                <c:pt idx="12">
                  <c:v>TC_32</c:v>
                </c:pt>
                <c:pt idx="13">
                  <c:v>TC_33</c:v>
                </c:pt>
                <c:pt idx="14">
                  <c:v>TC_42</c:v>
                </c:pt>
                <c:pt idx="15">
                  <c:v>TC_43</c:v>
                </c:pt>
                <c:pt idx="16">
                  <c:v>TC_44</c:v>
                </c:pt>
                <c:pt idx="17">
                  <c:v>TC_45</c:v>
                </c:pt>
                <c:pt idx="18">
                  <c:v>TC_46</c:v>
                </c:pt>
              </c:strCache>
            </c:strRef>
          </c:cat>
          <c:val>
            <c:numRef>
              <c:f>'요약2 (2)'!$E$4:$E$22</c:f>
              <c:numCache>
                <c:formatCode>General</c:formatCode>
                <c:ptCount val="19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12</c:v>
                </c:pt>
                <c:pt idx="5">
                  <c:v>16</c:v>
                </c:pt>
                <c:pt idx="6">
                  <c:v>14</c:v>
                </c:pt>
                <c:pt idx="7">
                  <c:v>16</c:v>
                </c:pt>
                <c:pt idx="8">
                  <c:v>4</c:v>
                </c:pt>
                <c:pt idx="9">
                  <c:v>16</c:v>
                </c:pt>
                <c:pt idx="10">
                  <c:v>3</c:v>
                </c:pt>
                <c:pt idx="11">
                  <c:v>15</c:v>
                </c:pt>
                <c:pt idx="12">
                  <c:v>3</c:v>
                </c:pt>
                <c:pt idx="13">
                  <c:v>0</c:v>
                </c:pt>
                <c:pt idx="14">
                  <c:v>2</c:v>
                </c:pt>
                <c:pt idx="15">
                  <c:v>3</c:v>
                </c:pt>
                <c:pt idx="16">
                  <c:v>0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</c:ser>
        <c:ser>
          <c:idx val="3"/>
          <c:order val="3"/>
          <c:tx>
            <c:strRef>
              <c:f>'요약2 (2)'!$G$2:$H$2</c:f>
              <c:strCache>
                <c:ptCount val="1"/>
                <c:pt idx="0">
                  <c:v>AddressSanitizer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cat>
            <c:strRef>
              <c:f>'요약2 (2)'!$C$4:$C$22</c:f>
              <c:strCache>
                <c:ptCount val="19"/>
                <c:pt idx="0">
                  <c:v>TC_02</c:v>
                </c:pt>
                <c:pt idx="1">
                  <c:v>TC_03</c:v>
                </c:pt>
                <c:pt idx="2">
                  <c:v>TC_04</c:v>
                </c:pt>
                <c:pt idx="3">
                  <c:v>TC_11</c:v>
                </c:pt>
                <c:pt idx="4">
                  <c:v>TC_12</c:v>
                </c:pt>
                <c:pt idx="5">
                  <c:v>TC_16</c:v>
                </c:pt>
                <c:pt idx="6">
                  <c:v>TC_17</c:v>
                </c:pt>
                <c:pt idx="7">
                  <c:v>TC_24</c:v>
                </c:pt>
                <c:pt idx="8">
                  <c:v>TC_25</c:v>
                </c:pt>
                <c:pt idx="9">
                  <c:v>TC_28</c:v>
                </c:pt>
                <c:pt idx="10">
                  <c:v>TC_29</c:v>
                </c:pt>
                <c:pt idx="11">
                  <c:v>TC_31</c:v>
                </c:pt>
                <c:pt idx="12">
                  <c:v>TC_32</c:v>
                </c:pt>
                <c:pt idx="13">
                  <c:v>TC_33</c:v>
                </c:pt>
                <c:pt idx="14">
                  <c:v>TC_42</c:v>
                </c:pt>
                <c:pt idx="15">
                  <c:v>TC_43</c:v>
                </c:pt>
                <c:pt idx="16">
                  <c:v>TC_44</c:v>
                </c:pt>
                <c:pt idx="17">
                  <c:v>TC_45</c:v>
                </c:pt>
                <c:pt idx="18">
                  <c:v>TC_46</c:v>
                </c:pt>
              </c:strCache>
            </c:strRef>
          </c:cat>
          <c:val>
            <c:numRef>
              <c:f>'요약2 (2)'!$G$4:$G$22</c:f>
              <c:numCache>
                <c:formatCode>General</c:formatCode>
                <c:ptCount val="19"/>
                <c:pt idx="0">
                  <c:v>0</c:v>
                </c:pt>
                <c:pt idx="1">
                  <c:v>2</c:v>
                </c:pt>
                <c:pt idx="4">
                  <c:v>2</c:v>
                </c:pt>
                <c:pt idx="5">
                  <c:v>16</c:v>
                </c:pt>
                <c:pt idx="6">
                  <c:v>4</c:v>
                </c:pt>
                <c:pt idx="7">
                  <c:v>0</c:v>
                </c:pt>
                <c:pt idx="8">
                  <c:v>4</c:v>
                </c:pt>
                <c:pt idx="9">
                  <c:v>11</c:v>
                </c:pt>
                <c:pt idx="10">
                  <c:v>0</c:v>
                </c:pt>
                <c:pt idx="11">
                  <c:v>15</c:v>
                </c:pt>
                <c:pt idx="12">
                  <c:v>2</c:v>
                </c:pt>
                <c:pt idx="13">
                  <c:v>0</c:v>
                </c:pt>
                <c:pt idx="14">
                  <c:v>3</c:v>
                </c:pt>
                <c:pt idx="15">
                  <c:v>3</c:v>
                </c:pt>
                <c:pt idx="16">
                  <c:v>0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</c:ser>
        <c:ser>
          <c:idx val="5"/>
          <c:order val="5"/>
          <c:tx>
            <c:strRef>
              <c:f>'요약2 (2)'!$I$2:$J$2</c:f>
              <c:strCache>
                <c:ptCount val="1"/>
                <c:pt idx="0">
                  <c:v>Memcheck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'요약2 (2)'!$C$4:$C$22</c:f>
              <c:strCache>
                <c:ptCount val="19"/>
                <c:pt idx="0">
                  <c:v>TC_02</c:v>
                </c:pt>
                <c:pt idx="1">
                  <c:v>TC_03</c:v>
                </c:pt>
                <c:pt idx="2">
                  <c:v>TC_04</c:v>
                </c:pt>
                <c:pt idx="3">
                  <c:v>TC_11</c:v>
                </c:pt>
                <c:pt idx="4">
                  <c:v>TC_12</c:v>
                </c:pt>
                <c:pt idx="5">
                  <c:v>TC_16</c:v>
                </c:pt>
                <c:pt idx="6">
                  <c:v>TC_17</c:v>
                </c:pt>
                <c:pt idx="7">
                  <c:v>TC_24</c:v>
                </c:pt>
                <c:pt idx="8">
                  <c:v>TC_25</c:v>
                </c:pt>
                <c:pt idx="9">
                  <c:v>TC_28</c:v>
                </c:pt>
                <c:pt idx="10">
                  <c:v>TC_29</c:v>
                </c:pt>
                <c:pt idx="11">
                  <c:v>TC_31</c:v>
                </c:pt>
                <c:pt idx="12">
                  <c:v>TC_32</c:v>
                </c:pt>
                <c:pt idx="13">
                  <c:v>TC_33</c:v>
                </c:pt>
                <c:pt idx="14">
                  <c:v>TC_42</c:v>
                </c:pt>
                <c:pt idx="15">
                  <c:v>TC_43</c:v>
                </c:pt>
                <c:pt idx="16">
                  <c:v>TC_44</c:v>
                </c:pt>
                <c:pt idx="17">
                  <c:v>TC_45</c:v>
                </c:pt>
                <c:pt idx="18">
                  <c:v>TC_46</c:v>
                </c:pt>
              </c:strCache>
            </c:strRef>
          </c:cat>
          <c:val>
            <c:numRef>
              <c:f>'요약2 (2)'!$I$4:$I$22</c:f>
              <c:numCache>
                <c:formatCode>General</c:formatCode>
                <c:ptCount val="19"/>
                <c:pt idx="0">
                  <c:v>3</c:v>
                </c:pt>
                <c:pt idx="1">
                  <c:v>4</c:v>
                </c:pt>
                <c:pt idx="4">
                  <c:v>3</c:v>
                </c:pt>
                <c:pt idx="5">
                  <c:v>16</c:v>
                </c:pt>
                <c:pt idx="6">
                  <c:v>5</c:v>
                </c:pt>
                <c:pt idx="7">
                  <c:v>6</c:v>
                </c:pt>
                <c:pt idx="8">
                  <c:v>5</c:v>
                </c:pt>
                <c:pt idx="9">
                  <c:v>6</c:v>
                </c:pt>
                <c:pt idx="10">
                  <c:v>2</c:v>
                </c:pt>
                <c:pt idx="11">
                  <c:v>15</c:v>
                </c:pt>
                <c:pt idx="12">
                  <c:v>3</c:v>
                </c:pt>
                <c:pt idx="13">
                  <c:v>0</c:v>
                </c:pt>
                <c:pt idx="14">
                  <c:v>3</c:v>
                </c:pt>
                <c:pt idx="15">
                  <c:v>3</c:v>
                </c:pt>
                <c:pt idx="16">
                  <c:v>0</c:v>
                </c:pt>
                <c:pt idx="17">
                  <c:v>3</c:v>
                </c:pt>
                <c:pt idx="1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575360"/>
        <c:axId val="53057967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'요약2 (2)'!$F$2:$F$3</c15:sqref>
                        </c15:formulaRef>
                      </c:ext>
                    </c:extLst>
                    <c:strCache>
                      <c:ptCount val="2"/>
                      <c:pt idx="0">
                        <c:v>MCDT</c:v>
                      </c:pt>
                      <c:pt idx="1">
                        <c:v>일치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'요약2 (2)'!$C$4:$C$22</c15:sqref>
                        </c15:formulaRef>
                      </c:ext>
                    </c:extLst>
                    <c:strCache>
                      <c:ptCount val="19"/>
                      <c:pt idx="0">
                        <c:v>TC_02</c:v>
                      </c:pt>
                      <c:pt idx="1">
                        <c:v>TC_03</c:v>
                      </c:pt>
                      <c:pt idx="2">
                        <c:v>TC_04</c:v>
                      </c:pt>
                      <c:pt idx="3">
                        <c:v>TC_11</c:v>
                      </c:pt>
                      <c:pt idx="4">
                        <c:v>TC_12</c:v>
                      </c:pt>
                      <c:pt idx="5">
                        <c:v>TC_16</c:v>
                      </c:pt>
                      <c:pt idx="6">
                        <c:v>TC_17</c:v>
                      </c:pt>
                      <c:pt idx="7">
                        <c:v>TC_24</c:v>
                      </c:pt>
                      <c:pt idx="8">
                        <c:v>TC_25</c:v>
                      </c:pt>
                      <c:pt idx="9">
                        <c:v>TC_28</c:v>
                      </c:pt>
                      <c:pt idx="10">
                        <c:v>TC_29</c:v>
                      </c:pt>
                      <c:pt idx="11">
                        <c:v>TC_31</c:v>
                      </c:pt>
                      <c:pt idx="12">
                        <c:v>TC_32</c:v>
                      </c:pt>
                      <c:pt idx="13">
                        <c:v>TC_33</c:v>
                      </c:pt>
                      <c:pt idx="14">
                        <c:v>TC_42</c:v>
                      </c:pt>
                      <c:pt idx="15">
                        <c:v>TC_43</c:v>
                      </c:pt>
                      <c:pt idx="16">
                        <c:v>TC_44</c:v>
                      </c:pt>
                      <c:pt idx="17">
                        <c:v>TC_45</c:v>
                      </c:pt>
                      <c:pt idx="18">
                        <c:v>TC_46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'요약2 (2)'!$F$4:$F$22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0</c:v>
                      </c:pt>
                      <c:pt idx="1">
                        <c:v>2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12</c:v>
                      </c:pt>
                      <c:pt idx="5">
                        <c:v>16</c:v>
                      </c:pt>
                      <c:pt idx="6">
                        <c:v>14</c:v>
                      </c:pt>
                      <c:pt idx="7">
                        <c:v>16</c:v>
                      </c:pt>
                      <c:pt idx="8">
                        <c:v>4</c:v>
                      </c:pt>
                      <c:pt idx="9">
                        <c:v>16</c:v>
                      </c:pt>
                      <c:pt idx="10">
                        <c:v>3</c:v>
                      </c:pt>
                      <c:pt idx="11">
                        <c:v>3</c:v>
                      </c:pt>
                      <c:pt idx="12">
                        <c:v>2</c:v>
                      </c:pt>
                      <c:pt idx="13">
                        <c:v>0</c:v>
                      </c:pt>
                      <c:pt idx="14">
                        <c:v>2</c:v>
                      </c:pt>
                      <c:pt idx="15">
                        <c:v>2</c:v>
                      </c:pt>
                      <c:pt idx="16">
                        <c:v>0</c:v>
                      </c:pt>
                      <c:pt idx="17">
                        <c:v>2</c:v>
                      </c:pt>
                      <c:pt idx="18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(2)'!$H$2:$H$3</c15:sqref>
                        </c15:formulaRef>
                      </c:ext>
                    </c:extLst>
                    <c:strCache>
                      <c:ptCount val="2"/>
                      <c:pt idx="0">
                        <c:v>AddressSanitizer</c:v>
                      </c:pt>
                      <c:pt idx="1">
                        <c:v>일치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(2)'!$C$4:$C$22</c15:sqref>
                        </c15:formulaRef>
                      </c:ext>
                    </c:extLst>
                    <c:strCache>
                      <c:ptCount val="19"/>
                      <c:pt idx="0">
                        <c:v>TC_02</c:v>
                      </c:pt>
                      <c:pt idx="1">
                        <c:v>TC_03</c:v>
                      </c:pt>
                      <c:pt idx="2">
                        <c:v>TC_04</c:v>
                      </c:pt>
                      <c:pt idx="3">
                        <c:v>TC_11</c:v>
                      </c:pt>
                      <c:pt idx="4">
                        <c:v>TC_12</c:v>
                      </c:pt>
                      <c:pt idx="5">
                        <c:v>TC_16</c:v>
                      </c:pt>
                      <c:pt idx="6">
                        <c:v>TC_17</c:v>
                      </c:pt>
                      <c:pt idx="7">
                        <c:v>TC_24</c:v>
                      </c:pt>
                      <c:pt idx="8">
                        <c:v>TC_25</c:v>
                      </c:pt>
                      <c:pt idx="9">
                        <c:v>TC_28</c:v>
                      </c:pt>
                      <c:pt idx="10">
                        <c:v>TC_29</c:v>
                      </c:pt>
                      <c:pt idx="11">
                        <c:v>TC_31</c:v>
                      </c:pt>
                      <c:pt idx="12">
                        <c:v>TC_32</c:v>
                      </c:pt>
                      <c:pt idx="13">
                        <c:v>TC_33</c:v>
                      </c:pt>
                      <c:pt idx="14">
                        <c:v>TC_42</c:v>
                      </c:pt>
                      <c:pt idx="15">
                        <c:v>TC_43</c:v>
                      </c:pt>
                      <c:pt idx="16">
                        <c:v>TC_44</c:v>
                      </c:pt>
                      <c:pt idx="17">
                        <c:v>TC_45</c:v>
                      </c:pt>
                      <c:pt idx="18">
                        <c:v>TC_46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(2)'!$H$4:$H$22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0</c:v>
                      </c:pt>
                      <c:pt idx="1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4</c:v>
                      </c:pt>
                      <c:pt idx="12">
                        <c:v>2</c:v>
                      </c:pt>
                      <c:pt idx="13">
                        <c:v>0</c:v>
                      </c:pt>
                      <c:pt idx="14">
                        <c:v>2</c:v>
                      </c:pt>
                      <c:pt idx="15">
                        <c:v>2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(2)'!$J$2:$J$3</c15:sqref>
                        </c15:formulaRef>
                      </c:ext>
                    </c:extLst>
                    <c:strCache>
                      <c:ptCount val="2"/>
                      <c:pt idx="0">
                        <c:v>Memcheck</c:v>
                      </c:pt>
                      <c:pt idx="1">
                        <c:v>일치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(2)'!$C$4:$C$22</c15:sqref>
                        </c15:formulaRef>
                      </c:ext>
                    </c:extLst>
                    <c:strCache>
                      <c:ptCount val="19"/>
                      <c:pt idx="0">
                        <c:v>TC_02</c:v>
                      </c:pt>
                      <c:pt idx="1">
                        <c:v>TC_03</c:v>
                      </c:pt>
                      <c:pt idx="2">
                        <c:v>TC_04</c:v>
                      </c:pt>
                      <c:pt idx="3">
                        <c:v>TC_11</c:v>
                      </c:pt>
                      <c:pt idx="4">
                        <c:v>TC_12</c:v>
                      </c:pt>
                      <c:pt idx="5">
                        <c:v>TC_16</c:v>
                      </c:pt>
                      <c:pt idx="6">
                        <c:v>TC_17</c:v>
                      </c:pt>
                      <c:pt idx="7">
                        <c:v>TC_24</c:v>
                      </c:pt>
                      <c:pt idx="8">
                        <c:v>TC_25</c:v>
                      </c:pt>
                      <c:pt idx="9">
                        <c:v>TC_28</c:v>
                      </c:pt>
                      <c:pt idx="10">
                        <c:v>TC_29</c:v>
                      </c:pt>
                      <c:pt idx="11">
                        <c:v>TC_31</c:v>
                      </c:pt>
                      <c:pt idx="12">
                        <c:v>TC_32</c:v>
                      </c:pt>
                      <c:pt idx="13">
                        <c:v>TC_33</c:v>
                      </c:pt>
                      <c:pt idx="14">
                        <c:v>TC_42</c:v>
                      </c:pt>
                      <c:pt idx="15">
                        <c:v>TC_43</c:v>
                      </c:pt>
                      <c:pt idx="16">
                        <c:v>TC_44</c:v>
                      </c:pt>
                      <c:pt idx="17">
                        <c:v>TC_45</c:v>
                      </c:pt>
                      <c:pt idx="18">
                        <c:v>TC_46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(2)'!$J$4:$J$22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</c:v>
                      </c:pt>
                      <c:pt idx="1">
                        <c:v>3</c:v>
                      </c:pt>
                      <c:pt idx="4">
                        <c:v>0</c:v>
                      </c:pt>
                      <c:pt idx="5">
                        <c:v>13</c:v>
                      </c:pt>
                      <c:pt idx="6">
                        <c:v>0</c:v>
                      </c:pt>
                      <c:pt idx="7">
                        <c:v>3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>
                        <c:v>2</c:v>
                      </c:pt>
                      <c:pt idx="11">
                        <c:v>5</c:v>
                      </c:pt>
                      <c:pt idx="12">
                        <c:v>2</c:v>
                      </c:pt>
                      <c:pt idx="13">
                        <c:v>0</c:v>
                      </c:pt>
                      <c:pt idx="14">
                        <c:v>2</c:v>
                      </c:pt>
                      <c:pt idx="15">
                        <c:v>2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53057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530579672"/>
        <c:crosses val="autoZero"/>
        <c:auto val="1"/>
        <c:lblAlgn val="ctr"/>
        <c:lblOffset val="100"/>
        <c:noMultiLvlLbl val="0"/>
      </c:catAx>
      <c:valAx>
        <c:axId val="53057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바탕" panose="02030600000101010101" pitchFamily="18" charset="-127"/>
                    <a:ea typeface="바탕" panose="02030600000101010101" pitchFamily="18" charset="-127"/>
                    <a:cs typeface="+mn-cs"/>
                  </a:defRPr>
                </a:pPr>
                <a:r>
                  <a:rPr lang="en-US" altLang="ko-KR" dirty="0" smtClean="0">
                    <a:latin typeface="바탕" panose="02030600000101010101" pitchFamily="18" charset="-127"/>
                    <a:ea typeface="바탕" panose="02030600000101010101" pitchFamily="18" charset="-127"/>
                  </a:rPr>
                  <a:t>No. of Defects</a:t>
                </a:r>
                <a:endParaRPr lang="ko-KR" altLang="en-US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바탕" panose="02030600000101010101" pitchFamily="18" charset="-127"/>
                  <a:ea typeface="바탕" panose="02030600000101010101" pitchFamily="18" charset="-127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53057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'요약2 (2)'!$L$3</c:f>
              <c:strCache>
                <c:ptCount val="1"/>
                <c:pt idx="0">
                  <c:v>MCDT</c:v>
                </c:pt>
              </c:strCache>
            </c:strRef>
          </c:tx>
          <c:spPr>
            <a:solidFill>
              <a:srgbClr val="002060"/>
            </a:solidFill>
            <a:ln w="19050">
              <a:noFill/>
            </a:ln>
            <a:effectLst/>
          </c:spPr>
          <c:invertIfNegative val="0"/>
          <c:cat>
            <c:strRef>
              <c:f>'요약2 (2)'!$C$4:$C$22</c:f>
              <c:strCache>
                <c:ptCount val="19"/>
                <c:pt idx="0">
                  <c:v>TC_02</c:v>
                </c:pt>
                <c:pt idx="1">
                  <c:v>TC_03</c:v>
                </c:pt>
                <c:pt idx="2">
                  <c:v>TC_04</c:v>
                </c:pt>
                <c:pt idx="3">
                  <c:v>TC_11</c:v>
                </c:pt>
                <c:pt idx="4">
                  <c:v>TC_12</c:v>
                </c:pt>
                <c:pt idx="5">
                  <c:v>TC_16</c:v>
                </c:pt>
                <c:pt idx="6">
                  <c:v>TC_17</c:v>
                </c:pt>
                <c:pt idx="7">
                  <c:v>TC_24</c:v>
                </c:pt>
                <c:pt idx="8">
                  <c:v>TC_25</c:v>
                </c:pt>
                <c:pt idx="9">
                  <c:v>TC_28</c:v>
                </c:pt>
                <c:pt idx="10">
                  <c:v>TC_29</c:v>
                </c:pt>
                <c:pt idx="11">
                  <c:v>TC_31</c:v>
                </c:pt>
                <c:pt idx="12">
                  <c:v>TC_32</c:v>
                </c:pt>
                <c:pt idx="13">
                  <c:v>TC_33</c:v>
                </c:pt>
                <c:pt idx="14">
                  <c:v>TC_42</c:v>
                </c:pt>
                <c:pt idx="15">
                  <c:v>TC_43</c:v>
                </c:pt>
                <c:pt idx="16">
                  <c:v>TC_44</c:v>
                </c:pt>
                <c:pt idx="17">
                  <c:v>TC_45</c:v>
                </c:pt>
                <c:pt idx="18">
                  <c:v>TC_46</c:v>
                </c:pt>
              </c:strCache>
            </c:strRef>
          </c:cat>
          <c:val>
            <c:numRef>
              <c:f>'요약2 (2)'!$L$4:$L$22</c:f>
              <c:numCache>
                <c:formatCode>General</c:formatCode>
                <c:ptCount val="19"/>
                <c:pt idx="0">
                  <c:v>0</c:v>
                </c:pt>
                <c:pt idx="1">
                  <c:v>66.666666666666657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20</c:v>
                </c:pt>
                <c:pt idx="12">
                  <c:v>66.666666666666657</c:v>
                </c:pt>
                <c:pt idx="13">
                  <c:v>0</c:v>
                </c:pt>
                <c:pt idx="14">
                  <c:v>100</c:v>
                </c:pt>
                <c:pt idx="15">
                  <c:v>66.666666666666657</c:v>
                </c:pt>
                <c:pt idx="16">
                  <c:v>0</c:v>
                </c:pt>
                <c:pt idx="17">
                  <c:v>100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'요약2 (2)'!$M$3</c:f>
              <c:strCache>
                <c:ptCount val="1"/>
                <c:pt idx="0">
                  <c:v>AddressSanitizer</c:v>
                </c:pt>
              </c:strCache>
            </c:strRef>
          </c:tx>
          <c:spPr>
            <a:solidFill>
              <a:srgbClr val="FF7C80"/>
            </a:solidFill>
            <a:ln w="19050">
              <a:noFill/>
            </a:ln>
            <a:effectLst/>
          </c:spPr>
          <c:invertIfNegative val="0"/>
          <c:cat>
            <c:strRef>
              <c:f>'요약2 (2)'!$C$4:$C$22</c:f>
              <c:strCache>
                <c:ptCount val="19"/>
                <c:pt idx="0">
                  <c:v>TC_02</c:v>
                </c:pt>
                <c:pt idx="1">
                  <c:v>TC_03</c:v>
                </c:pt>
                <c:pt idx="2">
                  <c:v>TC_04</c:v>
                </c:pt>
                <c:pt idx="3">
                  <c:v>TC_11</c:v>
                </c:pt>
                <c:pt idx="4">
                  <c:v>TC_12</c:v>
                </c:pt>
                <c:pt idx="5">
                  <c:v>TC_16</c:v>
                </c:pt>
                <c:pt idx="6">
                  <c:v>TC_17</c:v>
                </c:pt>
                <c:pt idx="7">
                  <c:v>TC_24</c:v>
                </c:pt>
                <c:pt idx="8">
                  <c:v>TC_25</c:v>
                </c:pt>
                <c:pt idx="9">
                  <c:v>TC_28</c:v>
                </c:pt>
                <c:pt idx="10">
                  <c:v>TC_29</c:v>
                </c:pt>
                <c:pt idx="11">
                  <c:v>TC_31</c:v>
                </c:pt>
                <c:pt idx="12">
                  <c:v>TC_32</c:v>
                </c:pt>
                <c:pt idx="13">
                  <c:v>TC_33</c:v>
                </c:pt>
                <c:pt idx="14">
                  <c:v>TC_42</c:v>
                </c:pt>
                <c:pt idx="15">
                  <c:v>TC_43</c:v>
                </c:pt>
                <c:pt idx="16">
                  <c:v>TC_44</c:v>
                </c:pt>
                <c:pt idx="17">
                  <c:v>TC_45</c:v>
                </c:pt>
                <c:pt idx="18">
                  <c:v>TC_46</c:v>
                </c:pt>
              </c:strCache>
            </c:strRef>
          </c:cat>
          <c:val>
            <c:numRef>
              <c:f>'요약2 (2)'!$M$4:$M$22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26.666666666666668</c:v>
                </c:pt>
                <c:pt idx="12">
                  <c:v>100</c:v>
                </c:pt>
                <c:pt idx="13">
                  <c:v>0</c:v>
                </c:pt>
                <c:pt idx="14">
                  <c:v>66.666666666666657</c:v>
                </c:pt>
                <c:pt idx="15">
                  <c:v>66.666666666666657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2"/>
          <c:order val="2"/>
          <c:tx>
            <c:strRef>
              <c:f>'요약2 (2)'!$N$3</c:f>
              <c:strCache>
                <c:ptCount val="1"/>
                <c:pt idx="0">
                  <c:v>Memcheck</c:v>
                </c:pt>
              </c:strCache>
            </c:strRef>
          </c:tx>
          <c:spPr>
            <a:solidFill>
              <a:srgbClr val="92D050"/>
            </a:solidFill>
            <a:ln w="19050">
              <a:noFill/>
            </a:ln>
            <a:effectLst/>
          </c:spPr>
          <c:invertIfNegative val="0"/>
          <c:cat>
            <c:strRef>
              <c:f>'요약2 (2)'!$C$4:$C$22</c:f>
              <c:strCache>
                <c:ptCount val="19"/>
                <c:pt idx="0">
                  <c:v>TC_02</c:v>
                </c:pt>
                <c:pt idx="1">
                  <c:v>TC_03</c:v>
                </c:pt>
                <c:pt idx="2">
                  <c:v>TC_04</c:v>
                </c:pt>
                <c:pt idx="3">
                  <c:v>TC_11</c:v>
                </c:pt>
                <c:pt idx="4">
                  <c:v>TC_12</c:v>
                </c:pt>
                <c:pt idx="5">
                  <c:v>TC_16</c:v>
                </c:pt>
                <c:pt idx="6">
                  <c:v>TC_17</c:v>
                </c:pt>
                <c:pt idx="7">
                  <c:v>TC_24</c:v>
                </c:pt>
                <c:pt idx="8">
                  <c:v>TC_25</c:v>
                </c:pt>
                <c:pt idx="9">
                  <c:v>TC_28</c:v>
                </c:pt>
                <c:pt idx="10">
                  <c:v>TC_29</c:v>
                </c:pt>
                <c:pt idx="11">
                  <c:v>TC_31</c:v>
                </c:pt>
                <c:pt idx="12">
                  <c:v>TC_32</c:v>
                </c:pt>
                <c:pt idx="13">
                  <c:v>TC_33</c:v>
                </c:pt>
                <c:pt idx="14">
                  <c:v>TC_42</c:v>
                </c:pt>
                <c:pt idx="15">
                  <c:v>TC_43</c:v>
                </c:pt>
                <c:pt idx="16">
                  <c:v>TC_44</c:v>
                </c:pt>
                <c:pt idx="17">
                  <c:v>TC_45</c:v>
                </c:pt>
                <c:pt idx="18">
                  <c:v>TC_46</c:v>
                </c:pt>
              </c:strCache>
            </c:strRef>
          </c:cat>
          <c:val>
            <c:numRef>
              <c:f>'요약2 (2)'!$N$4:$N$22</c:f>
              <c:numCache>
                <c:formatCode>General</c:formatCode>
                <c:ptCount val="19"/>
                <c:pt idx="0">
                  <c:v>33.333333333333329</c:v>
                </c:pt>
                <c:pt idx="1">
                  <c:v>75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81.25</c:v>
                </c:pt>
                <c:pt idx="6">
                  <c:v>0</c:v>
                </c:pt>
                <c:pt idx="7">
                  <c:v>50</c:v>
                </c:pt>
                <c:pt idx="8">
                  <c:v>80</c:v>
                </c:pt>
                <c:pt idx="9">
                  <c:v>66.666666666666657</c:v>
                </c:pt>
                <c:pt idx="10">
                  <c:v>100</c:v>
                </c:pt>
                <c:pt idx="11">
                  <c:v>33.333333333333329</c:v>
                </c:pt>
                <c:pt idx="12">
                  <c:v>66.666666666666657</c:v>
                </c:pt>
                <c:pt idx="13">
                  <c:v>0</c:v>
                </c:pt>
                <c:pt idx="14">
                  <c:v>66.666666666666657</c:v>
                </c:pt>
                <c:pt idx="15">
                  <c:v>66.666666666666657</c:v>
                </c:pt>
                <c:pt idx="16">
                  <c:v>0</c:v>
                </c:pt>
                <c:pt idx="17">
                  <c:v>0</c:v>
                </c:pt>
                <c:pt idx="18">
                  <c:v>66.666666666666657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582416"/>
        <c:axId val="530572616"/>
      </c:barChart>
      <c:catAx>
        <c:axId val="53058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530572616"/>
        <c:crosses val="autoZero"/>
        <c:auto val="1"/>
        <c:lblAlgn val="ctr"/>
        <c:lblOffset val="100"/>
        <c:noMultiLvlLbl val="0"/>
      </c:catAx>
      <c:valAx>
        <c:axId val="5305726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바탕" panose="02030600000101010101" pitchFamily="18" charset="-127"/>
                    <a:ea typeface="바탕" panose="02030600000101010101" pitchFamily="18" charset="-127"/>
                    <a:cs typeface="+mn-cs"/>
                  </a:defRPr>
                </a:pPr>
                <a:r>
                  <a:rPr lang="en-US" altLang="ko-KR" dirty="0" smtClean="0">
                    <a:latin typeface="바탕" panose="02030600000101010101" pitchFamily="18" charset="-127"/>
                    <a:ea typeface="바탕" panose="02030600000101010101" pitchFamily="18" charset="-127"/>
                  </a:rPr>
                  <a:t>Fault Detection Accuracy</a:t>
                </a:r>
                <a:endParaRPr lang="ko-KR" altLang="en-US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바탕" panose="02030600000101010101" pitchFamily="18" charset="-127"/>
                  <a:ea typeface="바탕" panose="02030600000101010101" pitchFamily="18" charset="-127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53058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'요약2 (2)'!$B$23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'요약2 (2)'!$C$34:$C$47</c:f>
              <c:strCache>
                <c:ptCount val="14"/>
                <c:pt idx="0">
                  <c:v>TC_02</c:v>
                </c:pt>
                <c:pt idx="1">
                  <c:v>TC_03</c:v>
                </c:pt>
                <c:pt idx="2">
                  <c:v>TC_12</c:v>
                </c:pt>
                <c:pt idx="3">
                  <c:v>TC_16</c:v>
                </c:pt>
                <c:pt idx="4">
                  <c:v>TC_17</c:v>
                </c:pt>
                <c:pt idx="5">
                  <c:v>TC_24</c:v>
                </c:pt>
                <c:pt idx="6">
                  <c:v>TC_25</c:v>
                </c:pt>
                <c:pt idx="7">
                  <c:v>TC_28</c:v>
                </c:pt>
                <c:pt idx="8">
                  <c:v>TC_31</c:v>
                </c:pt>
                <c:pt idx="9">
                  <c:v>TC_32</c:v>
                </c:pt>
                <c:pt idx="10">
                  <c:v>TC_42</c:v>
                </c:pt>
                <c:pt idx="11">
                  <c:v>TC_43</c:v>
                </c:pt>
                <c:pt idx="12">
                  <c:v>TC_45</c:v>
                </c:pt>
                <c:pt idx="13">
                  <c:v>TC_46</c:v>
                </c:pt>
              </c:strCache>
            </c:strRef>
          </c:cat>
          <c:val>
            <c:numRef>
              <c:f>'요약2 (2)'!$D$34:$D$47</c:f>
              <c:numCache>
                <c:formatCode>General</c:formatCode>
                <c:ptCount val="14"/>
                <c:pt idx="0">
                  <c:v>1</c:v>
                </c:pt>
                <c:pt idx="1">
                  <c:v>3</c:v>
                </c:pt>
                <c:pt idx="2">
                  <c:v>12</c:v>
                </c:pt>
                <c:pt idx="3">
                  <c:v>16</c:v>
                </c:pt>
                <c:pt idx="4">
                  <c:v>9</c:v>
                </c:pt>
                <c:pt idx="5">
                  <c:v>1</c:v>
                </c:pt>
                <c:pt idx="6">
                  <c:v>4</c:v>
                </c:pt>
                <c:pt idx="7">
                  <c:v>7</c:v>
                </c:pt>
                <c:pt idx="8">
                  <c:v>15</c:v>
                </c:pt>
                <c:pt idx="9">
                  <c:v>3</c:v>
                </c:pt>
                <c:pt idx="10">
                  <c:v>7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'요약2 (2)'!$E$2:$F$2</c:f>
              <c:strCache>
                <c:ptCount val="1"/>
                <c:pt idx="0">
                  <c:v>MCDT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'요약2 (2)'!$C$34:$C$47</c:f>
              <c:strCache>
                <c:ptCount val="14"/>
                <c:pt idx="0">
                  <c:v>TC_02</c:v>
                </c:pt>
                <c:pt idx="1">
                  <c:v>TC_03</c:v>
                </c:pt>
                <c:pt idx="2">
                  <c:v>TC_12</c:v>
                </c:pt>
                <c:pt idx="3">
                  <c:v>TC_16</c:v>
                </c:pt>
                <c:pt idx="4">
                  <c:v>TC_17</c:v>
                </c:pt>
                <c:pt idx="5">
                  <c:v>TC_24</c:v>
                </c:pt>
                <c:pt idx="6">
                  <c:v>TC_25</c:v>
                </c:pt>
                <c:pt idx="7">
                  <c:v>TC_28</c:v>
                </c:pt>
                <c:pt idx="8">
                  <c:v>TC_31</c:v>
                </c:pt>
                <c:pt idx="9">
                  <c:v>TC_32</c:v>
                </c:pt>
                <c:pt idx="10">
                  <c:v>TC_42</c:v>
                </c:pt>
                <c:pt idx="11">
                  <c:v>TC_43</c:v>
                </c:pt>
                <c:pt idx="12">
                  <c:v>TC_45</c:v>
                </c:pt>
                <c:pt idx="13">
                  <c:v>TC_46</c:v>
                </c:pt>
              </c:strCache>
            </c:strRef>
          </c:cat>
          <c:val>
            <c:numRef>
              <c:f>'요약2 (2)'!$E$34:$E$47</c:f>
              <c:numCache>
                <c:formatCode>General</c:formatCode>
                <c:ptCount val="14"/>
                <c:pt idx="0">
                  <c:v>1</c:v>
                </c:pt>
                <c:pt idx="1">
                  <c:v>3</c:v>
                </c:pt>
                <c:pt idx="2">
                  <c:v>12</c:v>
                </c:pt>
                <c:pt idx="3">
                  <c:v>16</c:v>
                </c:pt>
                <c:pt idx="4">
                  <c:v>9</c:v>
                </c:pt>
                <c:pt idx="5">
                  <c:v>1</c:v>
                </c:pt>
                <c:pt idx="6">
                  <c:v>4</c:v>
                </c:pt>
                <c:pt idx="7">
                  <c:v>7</c:v>
                </c:pt>
                <c:pt idx="8">
                  <c:v>15</c:v>
                </c:pt>
                <c:pt idx="9">
                  <c:v>3</c:v>
                </c:pt>
                <c:pt idx="10">
                  <c:v>0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</c:ser>
        <c:ser>
          <c:idx val="3"/>
          <c:order val="3"/>
          <c:tx>
            <c:strRef>
              <c:f>'요약2 (2)'!$G$2:$H$2</c:f>
              <c:strCache>
                <c:ptCount val="1"/>
                <c:pt idx="0">
                  <c:v>AddressSanitizer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cat>
            <c:strRef>
              <c:f>'요약2 (2)'!$C$34:$C$47</c:f>
              <c:strCache>
                <c:ptCount val="14"/>
                <c:pt idx="0">
                  <c:v>TC_02</c:v>
                </c:pt>
                <c:pt idx="1">
                  <c:v>TC_03</c:v>
                </c:pt>
                <c:pt idx="2">
                  <c:v>TC_12</c:v>
                </c:pt>
                <c:pt idx="3">
                  <c:v>TC_16</c:v>
                </c:pt>
                <c:pt idx="4">
                  <c:v>TC_17</c:v>
                </c:pt>
                <c:pt idx="5">
                  <c:v>TC_24</c:v>
                </c:pt>
                <c:pt idx="6">
                  <c:v>TC_25</c:v>
                </c:pt>
                <c:pt idx="7">
                  <c:v>TC_28</c:v>
                </c:pt>
                <c:pt idx="8">
                  <c:v>TC_31</c:v>
                </c:pt>
                <c:pt idx="9">
                  <c:v>TC_32</c:v>
                </c:pt>
                <c:pt idx="10">
                  <c:v>TC_42</c:v>
                </c:pt>
                <c:pt idx="11">
                  <c:v>TC_43</c:v>
                </c:pt>
                <c:pt idx="12">
                  <c:v>TC_45</c:v>
                </c:pt>
                <c:pt idx="13">
                  <c:v>TC_46</c:v>
                </c:pt>
              </c:strCache>
            </c:strRef>
          </c:cat>
          <c:val>
            <c:numRef>
              <c:f>'요약2 (2)'!$G$34:$G$47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16</c:v>
                </c:pt>
                <c:pt idx="4">
                  <c:v>4</c:v>
                </c:pt>
                <c:pt idx="5">
                  <c:v>0</c:v>
                </c:pt>
                <c:pt idx="6">
                  <c:v>4</c:v>
                </c:pt>
                <c:pt idx="7">
                  <c:v>6</c:v>
                </c:pt>
                <c:pt idx="8">
                  <c:v>15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</c:ser>
        <c:ser>
          <c:idx val="5"/>
          <c:order val="5"/>
          <c:tx>
            <c:strRef>
              <c:f>'요약2 (2)'!$I$2:$J$2</c:f>
              <c:strCache>
                <c:ptCount val="1"/>
                <c:pt idx="0">
                  <c:v>Memcheck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'요약2 (2)'!$C$34:$C$47</c:f>
              <c:strCache>
                <c:ptCount val="14"/>
                <c:pt idx="0">
                  <c:v>TC_02</c:v>
                </c:pt>
                <c:pt idx="1">
                  <c:v>TC_03</c:v>
                </c:pt>
                <c:pt idx="2">
                  <c:v>TC_12</c:v>
                </c:pt>
                <c:pt idx="3">
                  <c:v>TC_16</c:v>
                </c:pt>
                <c:pt idx="4">
                  <c:v>TC_17</c:v>
                </c:pt>
                <c:pt idx="5">
                  <c:v>TC_24</c:v>
                </c:pt>
                <c:pt idx="6">
                  <c:v>TC_25</c:v>
                </c:pt>
                <c:pt idx="7">
                  <c:v>TC_28</c:v>
                </c:pt>
                <c:pt idx="8">
                  <c:v>TC_31</c:v>
                </c:pt>
                <c:pt idx="9">
                  <c:v>TC_32</c:v>
                </c:pt>
                <c:pt idx="10">
                  <c:v>TC_42</c:v>
                </c:pt>
                <c:pt idx="11">
                  <c:v>TC_43</c:v>
                </c:pt>
                <c:pt idx="12">
                  <c:v>TC_45</c:v>
                </c:pt>
                <c:pt idx="13">
                  <c:v>TC_46</c:v>
                </c:pt>
              </c:strCache>
            </c:strRef>
          </c:cat>
          <c:val>
            <c:numRef>
              <c:f>'요약2 (2)'!$I$34:$I$47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16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  <c:pt idx="7">
                  <c:v>6</c:v>
                </c:pt>
                <c:pt idx="8">
                  <c:v>15</c:v>
                </c:pt>
                <c:pt idx="9">
                  <c:v>3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571048"/>
        <c:axId val="53057300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'요약2 (2)'!$F$2:$F$3</c15:sqref>
                        </c15:formulaRef>
                      </c:ext>
                    </c:extLst>
                    <c:strCache>
                      <c:ptCount val="2"/>
                      <c:pt idx="0">
                        <c:v>MCDT</c:v>
                      </c:pt>
                      <c:pt idx="1">
                        <c:v>일치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'요약2 (2)'!$C$34:$C$47</c15:sqref>
                        </c15:formulaRef>
                      </c:ext>
                    </c:extLst>
                    <c:strCache>
                      <c:ptCount val="14"/>
                      <c:pt idx="0">
                        <c:v>TC_02</c:v>
                      </c:pt>
                      <c:pt idx="1">
                        <c:v>TC_03</c:v>
                      </c:pt>
                      <c:pt idx="2">
                        <c:v>TC_12</c:v>
                      </c:pt>
                      <c:pt idx="3">
                        <c:v>TC_16</c:v>
                      </c:pt>
                      <c:pt idx="4">
                        <c:v>TC_17</c:v>
                      </c:pt>
                      <c:pt idx="5">
                        <c:v>TC_24</c:v>
                      </c:pt>
                      <c:pt idx="6">
                        <c:v>TC_25</c:v>
                      </c:pt>
                      <c:pt idx="7">
                        <c:v>TC_28</c:v>
                      </c:pt>
                      <c:pt idx="8">
                        <c:v>TC_31</c:v>
                      </c:pt>
                      <c:pt idx="9">
                        <c:v>TC_32</c:v>
                      </c:pt>
                      <c:pt idx="10">
                        <c:v>TC_42</c:v>
                      </c:pt>
                      <c:pt idx="11">
                        <c:v>TC_43</c:v>
                      </c:pt>
                      <c:pt idx="12">
                        <c:v>TC_45</c:v>
                      </c:pt>
                      <c:pt idx="13">
                        <c:v>TC_46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'요약2 (2)'!$F$4:$F$22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0</c:v>
                      </c:pt>
                      <c:pt idx="1">
                        <c:v>2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12</c:v>
                      </c:pt>
                      <c:pt idx="5">
                        <c:v>16</c:v>
                      </c:pt>
                      <c:pt idx="6">
                        <c:v>14</c:v>
                      </c:pt>
                      <c:pt idx="7">
                        <c:v>16</c:v>
                      </c:pt>
                      <c:pt idx="8">
                        <c:v>4</c:v>
                      </c:pt>
                      <c:pt idx="9">
                        <c:v>16</c:v>
                      </c:pt>
                      <c:pt idx="10">
                        <c:v>3</c:v>
                      </c:pt>
                      <c:pt idx="11">
                        <c:v>3</c:v>
                      </c:pt>
                      <c:pt idx="12">
                        <c:v>2</c:v>
                      </c:pt>
                      <c:pt idx="13">
                        <c:v>0</c:v>
                      </c:pt>
                      <c:pt idx="14">
                        <c:v>2</c:v>
                      </c:pt>
                      <c:pt idx="15">
                        <c:v>2</c:v>
                      </c:pt>
                      <c:pt idx="16">
                        <c:v>0</c:v>
                      </c:pt>
                      <c:pt idx="17">
                        <c:v>2</c:v>
                      </c:pt>
                      <c:pt idx="18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(2)'!$H$2:$H$3</c15:sqref>
                        </c15:formulaRef>
                      </c:ext>
                    </c:extLst>
                    <c:strCache>
                      <c:ptCount val="2"/>
                      <c:pt idx="0">
                        <c:v>AddressSanitizer</c:v>
                      </c:pt>
                      <c:pt idx="1">
                        <c:v>일치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(2)'!$C$34:$C$47</c15:sqref>
                        </c15:formulaRef>
                      </c:ext>
                    </c:extLst>
                    <c:strCache>
                      <c:ptCount val="14"/>
                      <c:pt idx="0">
                        <c:v>TC_02</c:v>
                      </c:pt>
                      <c:pt idx="1">
                        <c:v>TC_03</c:v>
                      </c:pt>
                      <c:pt idx="2">
                        <c:v>TC_12</c:v>
                      </c:pt>
                      <c:pt idx="3">
                        <c:v>TC_16</c:v>
                      </c:pt>
                      <c:pt idx="4">
                        <c:v>TC_17</c:v>
                      </c:pt>
                      <c:pt idx="5">
                        <c:v>TC_24</c:v>
                      </c:pt>
                      <c:pt idx="6">
                        <c:v>TC_25</c:v>
                      </c:pt>
                      <c:pt idx="7">
                        <c:v>TC_28</c:v>
                      </c:pt>
                      <c:pt idx="8">
                        <c:v>TC_31</c:v>
                      </c:pt>
                      <c:pt idx="9">
                        <c:v>TC_32</c:v>
                      </c:pt>
                      <c:pt idx="10">
                        <c:v>TC_42</c:v>
                      </c:pt>
                      <c:pt idx="11">
                        <c:v>TC_43</c:v>
                      </c:pt>
                      <c:pt idx="12">
                        <c:v>TC_45</c:v>
                      </c:pt>
                      <c:pt idx="13">
                        <c:v>TC_46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(2)'!$H$4:$H$22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0</c:v>
                      </c:pt>
                      <c:pt idx="1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4</c:v>
                      </c:pt>
                      <c:pt idx="12">
                        <c:v>2</c:v>
                      </c:pt>
                      <c:pt idx="13">
                        <c:v>0</c:v>
                      </c:pt>
                      <c:pt idx="14">
                        <c:v>2</c:v>
                      </c:pt>
                      <c:pt idx="15">
                        <c:v>2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(2)'!$J$2:$J$3</c15:sqref>
                        </c15:formulaRef>
                      </c:ext>
                    </c:extLst>
                    <c:strCache>
                      <c:ptCount val="2"/>
                      <c:pt idx="0">
                        <c:v>Memcheck</c:v>
                      </c:pt>
                      <c:pt idx="1">
                        <c:v>일치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(2)'!$C$34:$C$47</c15:sqref>
                        </c15:formulaRef>
                      </c:ext>
                    </c:extLst>
                    <c:strCache>
                      <c:ptCount val="14"/>
                      <c:pt idx="0">
                        <c:v>TC_02</c:v>
                      </c:pt>
                      <c:pt idx="1">
                        <c:v>TC_03</c:v>
                      </c:pt>
                      <c:pt idx="2">
                        <c:v>TC_12</c:v>
                      </c:pt>
                      <c:pt idx="3">
                        <c:v>TC_16</c:v>
                      </c:pt>
                      <c:pt idx="4">
                        <c:v>TC_17</c:v>
                      </c:pt>
                      <c:pt idx="5">
                        <c:v>TC_24</c:v>
                      </c:pt>
                      <c:pt idx="6">
                        <c:v>TC_25</c:v>
                      </c:pt>
                      <c:pt idx="7">
                        <c:v>TC_28</c:v>
                      </c:pt>
                      <c:pt idx="8">
                        <c:v>TC_31</c:v>
                      </c:pt>
                      <c:pt idx="9">
                        <c:v>TC_32</c:v>
                      </c:pt>
                      <c:pt idx="10">
                        <c:v>TC_42</c:v>
                      </c:pt>
                      <c:pt idx="11">
                        <c:v>TC_43</c:v>
                      </c:pt>
                      <c:pt idx="12">
                        <c:v>TC_45</c:v>
                      </c:pt>
                      <c:pt idx="13">
                        <c:v>TC_46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'요약2 (2)'!$J$4:$J$22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</c:v>
                      </c:pt>
                      <c:pt idx="1">
                        <c:v>3</c:v>
                      </c:pt>
                      <c:pt idx="4">
                        <c:v>0</c:v>
                      </c:pt>
                      <c:pt idx="5">
                        <c:v>13</c:v>
                      </c:pt>
                      <c:pt idx="6">
                        <c:v>0</c:v>
                      </c:pt>
                      <c:pt idx="7">
                        <c:v>3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>
                        <c:v>2</c:v>
                      </c:pt>
                      <c:pt idx="11">
                        <c:v>5</c:v>
                      </c:pt>
                      <c:pt idx="12">
                        <c:v>2</c:v>
                      </c:pt>
                      <c:pt idx="13">
                        <c:v>0</c:v>
                      </c:pt>
                      <c:pt idx="14">
                        <c:v>2</c:v>
                      </c:pt>
                      <c:pt idx="15">
                        <c:v>2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53057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530573008"/>
        <c:crosses val="autoZero"/>
        <c:auto val="1"/>
        <c:lblAlgn val="ctr"/>
        <c:lblOffset val="100"/>
        <c:noMultiLvlLbl val="0"/>
      </c:catAx>
      <c:valAx>
        <c:axId val="53057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바탕" panose="02030600000101010101" pitchFamily="18" charset="-127"/>
                    <a:ea typeface="바탕" panose="02030600000101010101" pitchFamily="18" charset="-127"/>
                    <a:cs typeface="+mn-cs"/>
                  </a:defRPr>
                </a:pPr>
                <a:r>
                  <a:rPr lang="en-US" altLang="ko-KR" dirty="0" smtClean="0">
                    <a:latin typeface="바탕" panose="02030600000101010101" pitchFamily="18" charset="-127"/>
                    <a:ea typeface="바탕" panose="02030600000101010101" pitchFamily="18" charset="-127"/>
                  </a:rPr>
                  <a:t>No. of Defects</a:t>
                </a:r>
                <a:endParaRPr lang="ko-KR" altLang="en-US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바탕" panose="02030600000101010101" pitchFamily="18" charset="-127"/>
                  <a:ea typeface="바탕" panose="02030600000101010101" pitchFamily="18" charset="-127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530571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'요약2 (2)'!$K$33</c:f>
              <c:strCache>
                <c:ptCount val="1"/>
                <c:pt idx="0">
                  <c:v>MCDT</c:v>
                </c:pt>
              </c:strCache>
            </c:strRef>
          </c:tx>
          <c:spPr>
            <a:solidFill>
              <a:srgbClr val="002060"/>
            </a:solidFill>
            <a:ln w="19050">
              <a:noFill/>
            </a:ln>
            <a:effectLst/>
          </c:spPr>
          <c:invertIfNegative val="0"/>
          <c:cat>
            <c:strRef>
              <c:f>'요약2 (2)'!$C$34:$C$47</c:f>
              <c:strCache>
                <c:ptCount val="14"/>
                <c:pt idx="0">
                  <c:v>TC_02</c:v>
                </c:pt>
                <c:pt idx="1">
                  <c:v>TC_03</c:v>
                </c:pt>
                <c:pt idx="2">
                  <c:v>TC_12</c:v>
                </c:pt>
                <c:pt idx="3">
                  <c:v>TC_16</c:v>
                </c:pt>
                <c:pt idx="4">
                  <c:v>TC_17</c:v>
                </c:pt>
                <c:pt idx="5">
                  <c:v>TC_24</c:v>
                </c:pt>
                <c:pt idx="6">
                  <c:v>TC_25</c:v>
                </c:pt>
                <c:pt idx="7">
                  <c:v>TC_28</c:v>
                </c:pt>
                <c:pt idx="8">
                  <c:v>TC_31</c:v>
                </c:pt>
                <c:pt idx="9">
                  <c:v>TC_32</c:v>
                </c:pt>
                <c:pt idx="10">
                  <c:v>TC_42</c:v>
                </c:pt>
                <c:pt idx="11">
                  <c:v>TC_43</c:v>
                </c:pt>
                <c:pt idx="12">
                  <c:v>TC_45</c:v>
                </c:pt>
                <c:pt idx="13">
                  <c:v>TC_46</c:v>
                </c:pt>
              </c:strCache>
            </c:strRef>
          </c:cat>
          <c:val>
            <c:numRef>
              <c:f>'요약2 (2)'!$K$34:$K$47</c:f>
              <c:numCache>
                <c:formatCode>General</c:formatCode>
                <c:ptCount val="14"/>
                <c:pt idx="0">
                  <c:v>0</c:v>
                </c:pt>
                <c:pt idx="1">
                  <c:v>66.666666666666657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20</c:v>
                </c:pt>
                <c:pt idx="9">
                  <c:v>66.666666666666657</c:v>
                </c:pt>
                <c:pt idx="10">
                  <c:v>0</c:v>
                </c:pt>
                <c:pt idx="11">
                  <c:v>66.666666666666657</c:v>
                </c:pt>
                <c:pt idx="12">
                  <c:v>100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'요약2 (2)'!$L$33</c:f>
              <c:strCache>
                <c:ptCount val="1"/>
                <c:pt idx="0">
                  <c:v>AddressSanitizer</c:v>
                </c:pt>
              </c:strCache>
            </c:strRef>
          </c:tx>
          <c:spPr>
            <a:solidFill>
              <a:srgbClr val="FF7C80"/>
            </a:solidFill>
            <a:ln w="19050">
              <a:noFill/>
            </a:ln>
            <a:effectLst/>
          </c:spPr>
          <c:invertIfNegative val="0"/>
          <c:cat>
            <c:strRef>
              <c:f>'요약2 (2)'!$C$34:$C$47</c:f>
              <c:strCache>
                <c:ptCount val="14"/>
                <c:pt idx="0">
                  <c:v>TC_02</c:v>
                </c:pt>
                <c:pt idx="1">
                  <c:v>TC_03</c:v>
                </c:pt>
                <c:pt idx="2">
                  <c:v>TC_12</c:v>
                </c:pt>
                <c:pt idx="3">
                  <c:v>TC_16</c:v>
                </c:pt>
                <c:pt idx="4">
                  <c:v>TC_17</c:v>
                </c:pt>
                <c:pt idx="5">
                  <c:v>TC_24</c:v>
                </c:pt>
                <c:pt idx="6">
                  <c:v>TC_25</c:v>
                </c:pt>
                <c:pt idx="7">
                  <c:v>TC_28</c:v>
                </c:pt>
                <c:pt idx="8">
                  <c:v>TC_31</c:v>
                </c:pt>
                <c:pt idx="9">
                  <c:v>TC_32</c:v>
                </c:pt>
                <c:pt idx="10">
                  <c:v>TC_42</c:v>
                </c:pt>
                <c:pt idx="11">
                  <c:v>TC_43</c:v>
                </c:pt>
                <c:pt idx="12">
                  <c:v>TC_45</c:v>
                </c:pt>
                <c:pt idx="13">
                  <c:v>TC_46</c:v>
                </c:pt>
              </c:strCache>
            </c:strRef>
          </c:cat>
          <c:val>
            <c:numRef>
              <c:f>'요약2 (2)'!$L$34:$L$47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26.666666666666668</c:v>
                </c:pt>
                <c:pt idx="9">
                  <c:v>100</c:v>
                </c:pt>
                <c:pt idx="10">
                  <c:v>0</c:v>
                </c:pt>
                <c:pt idx="11">
                  <c:v>100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'요약2 (2)'!$M$33</c:f>
              <c:strCache>
                <c:ptCount val="1"/>
                <c:pt idx="0">
                  <c:v>Memcheck</c:v>
                </c:pt>
              </c:strCache>
            </c:strRef>
          </c:tx>
          <c:spPr>
            <a:solidFill>
              <a:srgbClr val="92D050"/>
            </a:solidFill>
            <a:ln w="19050">
              <a:noFill/>
            </a:ln>
            <a:effectLst/>
          </c:spPr>
          <c:invertIfNegative val="0"/>
          <c:cat>
            <c:strRef>
              <c:f>'요약2 (2)'!$C$34:$C$47</c:f>
              <c:strCache>
                <c:ptCount val="14"/>
                <c:pt idx="0">
                  <c:v>TC_02</c:v>
                </c:pt>
                <c:pt idx="1">
                  <c:v>TC_03</c:v>
                </c:pt>
                <c:pt idx="2">
                  <c:v>TC_12</c:v>
                </c:pt>
                <c:pt idx="3">
                  <c:v>TC_16</c:v>
                </c:pt>
                <c:pt idx="4">
                  <c:v>TC_17</c:v>
                </c:pt>
                <c:pt idx="5">
                  <c:v>TC_24</c:v>
                </c:pt>
                <c:pt idx="6">
                  <c:v>TC_25</c:v>
                </c:pt>
                <c:pt idx="7">
                  <c:v>TC_28</c:v>
                </c:pt>
                <c:pt idx="8">
                  <c:v>TC_31</c:v>
                </c:pt>
                <c:pt idx="9">
                  <c:v>TC_32</c:v>
                </c:pt>
                <c:pt idx="10">
                  <c:v>TC_42</c:v>
                </c:pt>
                <c:pt idx="11">
                  <c:v>TC_43</c:v>
                </c:pt>
                <c:pt idx="12">
                  <c:v>TC_45</c:v>
                </c:pt>
                <c:pt idx="13">
                  <c:v>TC_46</c:v>
                </c:pt>
              </c:strCache>
            </c:strRef>
          </c:cat>
          <c:val>
            <c:numRef>
              <c:f>'요약2 (2)'!$M$34:$M$47</c:f>
              <c:numCache>
                <c:formatCode>General</c:formatCode>
                <c:ptCount val="14"/>
                <c:pt idx="0">
                  <c:v>100</c:v>
                </c:pt>
                <c:pt idx="1">
                  <c:v>50</c:v>
                </c:pt>
                <c:pt idx="2">
                  <c:v>0</c:v>
                </c:pt>
                <c:pt idx="3">
                  <c:v>81.25</c:v>
                </c:pt>
                <c:pt idx="4">
                  <c:v>0</c:v>
                </c:pt>
                <c:pt idx="5">
                  <c:v>100</c:v>
                </c:pt>
                <c:pt idx="6">
                  <c:v>100</c:v>
                </c:pt>
                <c:pt idx="7">
                  <c:v>66.666666666666657</c:v>
                </c:pt>
                <c:pt idx="8">
                  <c:v>33.333333333333329</c:v>
                </c:pt>
                <c:pt idx="9">
                  <c:v>66.666666666666657</c:v>
                </c:pt>
                <c:pt idx="10">
                  <c:v>0</c:v>
                </c:pt>
                <c:pt idx="11">
                  <c:v>66.666666666666657</c:v>
                </c:pt>
                <c:pt idx="12">
                  <c:v>0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581632"/>
        <c:axId val="530570264"/>
      </c:barChart>
      <c:catAx>
        <c:axId val="53058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530570264"/>
        <c:crosses val="autoZero"/>
        <c:auto val="1"/>
        <c:lblAlgn val="ctr"/>
        <c:lblOffset val="100"/>
        <c:noMultiLvlLbl val="0"/>
      </c:catAx>
      <c:valAx>
        <c:axId val="5305702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바탕" panose="02030600000101010101" pitchFamily="18" charset="-127"/>
                    <a:ea typeface="바탕" panose="02030600000101010101" pitchFamily="18" charset="-127"/>
                    <a:cs typeface="+mn-cs"/>
                  </a:defRPr>
                </a:pPr>
                <a:r>
                  <a:rPr lang="en-US" altLang="ko-KR" dirty="0" smtClean="0">
                    <a:latin typeface="바탕" panose="02030600000101010101" pitchFamily="18" charset="-127"/>
                    <a:ea typeface="바탕" panose="02030600000101010101" pitchFamily="18" charset="-127"/>
                  </a:rPr>
                  <a:t>Fault Detection Accuracy</a:t>
                </a:r>
                <a:endParaRPr lang="ko-KR" altLang="en-US" dirty="0">
                  <a:latin typeface="바탕" panose="02030600000101010101" pitchFamily="18" charset="-127"/>
                  <a:ea typeface="바탕" panose="02030600000101010101" pitchFamily="18" charset="-127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바탕" panose="02030600000101010101" pitchFamily="18" charset="-127"/>
                  <a:ea typeface="바탕" panose="02030600000101010101" pitchFamily="18" charset="-127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53058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E975F-5109-483D-AD24-BF556608C3B3}" type="datetimeFigureOut">
              <a:rPr lang="ko-KR" altLang="en-US" smtClean="0"/>
              <a:t>2018-05-29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57780-4201-4BCE-AA09-45B8B72843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54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표지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727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882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89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1022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3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17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25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3899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603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730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23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549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57780-4201-4BCE-AA09-45B8B7284393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77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85800" y="6529390"/>
            <a:ext cx="3505200" cy="327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685801" y="2438400"/>
            <a:ext cx="8456613" cy="762000"/>
          </a:xfrm>
          <a:prstGeom prst="rect">
            <a:avLst/>
          </a:prstGeom>
          <a:solidFill>
            <a:srgbClr val="3300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invGray">
          <a:xfrm>
            <a:off x="881063" y="117477"/>
            <a:ext cx="66675" cy="66675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invGray">
          <a:xfrm>
            <a:off x="881063" y="347665"/>
            <a:ext cx="66675" cy="65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invGray">
          <a:xfrm>
            <a:off x="881063" y="574675"/>
            <a:ext cx="66675" cy="65088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invGray">
          <a:xfrm>
            <a:off x="881063" y="1033465"/>
            <a:ext cx="66675" cy="65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invGray">
          <a:xfrm>
            <a:off x="881063" y="1260477"/>
            <a:ext cx="66675" cy="66675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invGray">
          <a:xfrm>
            <a:off x="881063" y="1490665"/>
            <a:ext cx="66675" cy="65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invGray">
          <a:xfrm>
            <a:off x="881063" y="1717675"/>
            <a:ext cx="66675" cy="65088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invGray">
          <a:xfrm>
            <a:off x="881063" y="1947863"/>
            <a:ext cx="66675" cy="63500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invGray">
          <a:xfrm>
            <a:off x="881063" y="2176465"/>
            <a:ext cx="66675" cy="65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538664" y="6670675"/>
            <a:ext cx="4332287" cy="65088"/>
            <a:chOff x="2859" y="4202"/>
            <a:chExt cx="2729" cy="41"/>
          </a:xfrm>
          <a:solidFill>
            <a:schemeClr val="tx1">
              <a:lumMod val="75000"/>
            </a:schemeClr>
          </a:solidFill>
        </p:grpSpPr>
        <p:sp>
          <p:nvSpPr>
            <p:cNvPr id="16" name="Oval 15"/>
            <p:cNvSpPr>
              <a:spLocks noChangeArrowheads="1"/>
            </p:cNvSpPr>
            <p:nvPr/>
          </p:nvSpPr>
          <p:spPr bwMode="invGray">
            <a:xfrm>
              <a:off x="2859" y="4202"/>
              <a:ext cx="42" cy="4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 sz="1350">
                <a:ea typeface="+mn-ea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invGray">
            <a:xfrm>
              <a:off x="3243" y="4202"/>
              <a:ext cx="42" cy="4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 sz="1350">
                <a:ea typeface="+mn-ea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invGray">
            <a:xfrm>
              <a:off x="3627" y="4202"/>
              <a:ext cx="41" cy="4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 sz="1350">
                <a:ea typeface="+mn-ea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invGray">
            <a:xfrm>
              <a:off x="4011" y="4202"/>
              <a:ext cx="41" cy="4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 sz="1350">
                <a:ea typeface="+mn-ea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invGray">
            <a:xfrm>
              <a:off x="4395" y="4202"/>
              <a:ext cx="42" cy="4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 sz="1350">
                <a:ea typeface="+mn-ea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invGray">
            <a:xfrm>
              <a:off x="4779" y="4202"/>
              <a:ext cx="42" cy="4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 sz="1350">
                <a:ea typeface="+mn-ea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invGray">
            <a:xfrm>
              <a:off x="5163" y="4202"/>
              <a:ext cx="42" cy="4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 sz="1350">
                <a:ea typeface="+mn-ea"/>
              </a:endParaRP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invGray">
            <a:xfrm>
              <a:off x="5547" y="4202"/>
              <a:ext cx="41" cy="4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 sz="1350">
                <a:ea typeface="+mn-ea"/>
              </a:endParaRPr>
            </a:p>
          </p:txBody>
        </p:sp>
      </p:grpSp>
      <p:sp>
        <p:nvSpPr>
          <p:cNvPr id="24" name="Oval 23"/>
          <p:cNvSpPr>
            <a:spLocks noChangeArrowheads="1"/>
          </p:cNvSpPr>
          <p:nvPr/>
        </p:nvSpPr>
        <p:spPr bwMode="invGray">
          <a:xfrm>
            <a:off x="881063" y="804863"/>
            <a:ext cx="66675" cy="63500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  <p:sp>
        <p:nvSpPr>
          <p:cNvPr id="2972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1" y="2217738"/>
            <a:ext cx="8207375" cy="11430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2972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27539" y="4149725"/>
            <a:ext cx="3957637" cy="1752600"/>
          </a:xfrm>
        </p:spPr>
        <p:txBody>
          <a:bodyPr/>
          <a:lstStyle>
            <a:lvl1pPr marL="0" indent="0">
              <a:defRPr sz="150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15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899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96076" y="404813"/>
            <a:ext cx="2124075" cy="61198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23851" y="404813"/>
            <a:ext cx="6219825" cy="61198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9363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404815"/>
            <a:ext cx="8496300" cy="7207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323850" y="1196975"/>
            <a:ext cx="4171950" cy="5327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196977"/>
            <a:ext cx="4171950" cy="25876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937002"/>
            <a:ext cx="4171950" cy="25876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642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제목 및 텍스트/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404815"/>
            <a:ext cx="8496300" cy="720725"/>
          </a:xfrm>
        </p:spPr>
        <p:txBody>
          <a:bodyPr/>
          <a:lstStyle>
            <a:lvl1pPr>
              <a:defRPr sz="21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323850" y="1196975"/>
            <a:ext cx="8496300" cy="223138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23850" y="4293098"/>
            <a:ext cx="8496300" cy="223152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 bwMode="auto">
          <a:xfrm>
            <a:off x="323528" y="3500365"/>
            <a:ext cx="84963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9056" tIns="34528" rIns="69056" bIns="3452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33CC"/>
                </a:solidFill>
                <a:latin typeface="Arial Narrow" pitchFamily="34" charset="0"/>
                <a:ea typeface="맑은 고딕" pitchFamily="50" charset="-127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33CC"/>
                </a:solidFill>
                <a:latin typeface="Arial Narrow" pitchFamily="34" charset="0"/>
                <a:ea typeface="맑은 고딕" pitchFamily="50" charset="-127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33CC"/>
                </a:solidFill>
                <a:latin typeface="Arial Narrow" pitchFamily="34" charset="0"/>
                <a:ea typeface="맑은 고딕" pitchFamily="50" charset="-127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33CC"/>
                </a:solidFill>
                <a:latin typeface="Arial Narrow" pitchFamily="34" charset="0"/>
                <a:ea typeface="맑은 고딕" pitchFamily="50" charset="-127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33CC"/>
                </a:solidFill>
                <a:latin typeface="Arial Narrow" pitchFamily="34" charset="0"/>
                <a:ea typeface="맑은 고딕" pitchFamily="50" charset="-127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33CC"/>
                </a:solidFill>
                <a:latin typeface="Arial Narrow" pitchFamily="34" charset="0"/>
                <a:ea typeface="맑은 고딕" pitchFamily="50" charset="-127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33CC"/>
                </a:solidFill>
                <a:latin typeface="Arial Narrow" pitchFamily="34" charset="0"/>
                <a:ea typeface="맑은 고딕" pitchFamily="50" charset="-127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33CC"/>
                </a:solidFill>
                <a:latin typeface="Arial Narrow" pitchFamily="34" charset="0"/>
                <a:ea typeface="맑은 고딕" pitchFamily="50" charset="-127"/>
              </a:defRPr>
            </a:lvl9pPr>
          </a:lstStyle>
          <a:p>
            <a:endParaRPr lang="ko-KR" alt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464208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404815"/>
            <a:ext cx="8496300" cy="7207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23850" y="1196975"/>
            <a:ext cx="8496300" cy="5327650"/>
          </a:xfrm>
        </p:spPr>
        <p:txBody>
          <a:bodyPr/>
          <a:lstStyle/>
          <a:p>
            <a:pPr lvl="0"/>
            <a:r>
              <a:rPr lang="ko-KR" altLang="en-US" noProof="0" smtClean="0"/>
              <a:t>표를 추가하려면 아이콘을 클릭하십시오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421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404815"/>
            <a:ext cx="8496300" cy="7207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323850" y="1196975"/>
            <a:ext cx="4171950" cy="5327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171950" cy="5327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501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21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제목 및 내용/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404815"/>
            <a:ext cx="8496300" cy="7207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23850" y="1196977"/>
            <a:ext cx="8496300" cy="25876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23850" y="3937002"/>
            <a:ext cx="8496300" cy="25876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805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047" y="874713"/>
            <a:ext cx="8639908" cy="277812"/>
            <a:chOff x="252046" y="874713"/>
            <a:chExt cx="8639908" cy="277812"/>
          </a:xfrm>
        </p:grpSpPr>
        <p:sp>
          <p:nvSpPr>
            <p:cNvPr id="4" name="Line 10"/>
            <p:cNvSpPr>
              <a:spLocks noChangeShapeType="1"/>
            </p:cNvSpPr>
            <p:nvPr/>
          </p:nvSpPr>
          <p:spPr bwMode="auto">
            <a:xfrm>
              <a:off x="329" y="1821"/>
              <a:ext cx="4534" cy="0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 sz="1350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4925" y="1821"/>
              <a:ext cx="1475" cy="0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 sz="1350"/>
            </a:p>
          </p:txBody>
        </p:sp>
      </p:grpSp>
      <p:pic>
        <p:nvPicPr>
          <p:cNvPr id="6" name="Picture 1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4609" y="6559553"/>
            <a:ext cx="747346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국문가로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959" y="6581775"/>
            <a:ext cx="1349619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제목 1"/>
          <p:cNvSpPr>
            <a:spLocks noGrp="1"/>
          </p:cNvSpPr>
          <p:nvPr>
            <p:ph type="ctrTitle"/>
          </p:nvPr>
        </p:nvSpPr>
        <p:spPr>
          <a:xfrm>
            <a:off x="419925" y="332656"/>
            <a:ext cx="6212612" cy="506486"/>
          </a:xfrm>
        </p:spPr>
        <p:txBody>
          <a:bodyPr/>
          <a:lstStyle>
            <a:lvl1pPr algn="l">
              <a:defRPr sz="1950">
                <a:latin typeface="현대하모니 M" pitchFamily="18" charset="-127"/>
                <a:ea typeface="현대하모니 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7920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318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405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997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7678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364549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2338" y="1600205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6509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186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096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394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538" y="273054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4266937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882029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1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125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2" y="274641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598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1757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277"/>
            <a:ext cx="91440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Quality First(gif)-배경투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30"/>
          <a:stretch>
            <a:fillRect/>
          </a:stretch>
        </p:blipFill>
        <p:spPr bwMode="auto">
          <a:xfrm>
            <a:off x="3376247" y="6122991"/>
            <a:ext cx="24706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2078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7418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435" y="4060653"/>
            <a:ext cx="7772400" cy="34624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1444265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3932" y="692151"/>
            <a:ext cx="4117731" cy="16596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2340" y="692151"/>
            <a:ext cx="4117731" cy="16596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0709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777844"/>
            <a:ext cx="4040066" cy="3970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066" cy="145655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271" y="1777844"/>
            <a:ext cx="4041531" cy="3970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145655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6903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409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081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189282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27007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0901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23850" y="1196975"/>
            <a:ext cx="4171950" cy="53276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171950" cy="53276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258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9859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166" y="5367340"/>
            <a:ext cx="5486400" cy="27007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740801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601786" y="692153"/>
            <a:ext cx="2158283" cy="156350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3856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66036" y="44453"/>
            <a:ext cx="2094034" cy="21875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44817" y="44453"/>
            <a:ext cx="1980542" cy="21875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6378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3931" y="44453"/>
            <a:ext cx="8376138" cy="5365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3932" y="692153"/>
            <a:ext cx="4117731" cy="12788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2340" y="692152"/>
            <a:ext cx="4117731" cy="12788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2340" y="1538290"/>
            <a:ext cx="4117731" cy="12788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3931" y="44453"/>
            <a:ext cx="8376138" cy="5365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83931" y="692151"/>
            <a:ext cx="8376138" cy="397032"/>
          </a:xfrm>
        </p:spPr>
        <p:txBody>
          <a:bodyPr/>
          <a:lstStyle/>
          <a:p>
            <a:pPr lvl="0"/>
            <a:r>
              <a:rPr lang="ko-KR" altLang="en-US" noProof="0" smtClean="0"/>
              <a:t>표를 추가하려면 아이콘을 클릭하십시오</a:t>
            </a:r>
          </a:p>
        </p:txBody>
      </p:sp>
    </p:spTree>
    <p:extLst>
      <p:ext uri="{BB962C8B-B14F-4D97-AF65-F5344CB8AC3E}">
        <p14:creationId xmlns:p14="http://schemas.microsoft.com/office/powerpoint/2010/main" val="33880432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51289" y="44453"/>
            <a:ext cx="8708780" cy="12788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6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3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66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61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29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24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182814" y="-14288"/>
            <a:ext cx="6961187" cy="274638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ko-KR" altLang="en-US" sz="105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04815"/>
            <a:ext cx="84963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307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96975"/>
            <a:ext cx="84963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1" y="6597650"/>
            <a:ext cx="7127875" cy="215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2850" y="6597650"/>
            <a:ext cx="1257300" cy="222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>
                <a:latin typeface="+mn-ea"/>
                <a:ea typeface="+mn-ea"/>
              </a:defRPr>
            </a:lvl1pPr>
          </a:lstStyle>
          <a:p>
            <a:fld id="{967E229A-614F-428F-81D9-D0D38638C35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-12699" y="-12700"/>
            <a:ext cx="2195513" cy="273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altLang="ko-KR" sz="1050">
              <a:solidFill>
                <a:schemeClr val="tx2"/>
              </a:solidFill>
              <a:latin typeface="Bradley Hand ITC" pitchFamily="66" charset="0"/>
            </a:endParaRP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-36513" y="-12700"/>
            <a:ext cx="2195513" cy="273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altLang="ko-KR" sz="1050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0" y="6562725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ko-KR" altLang="en-US" sz="135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15069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2100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2100">
          <a:solidFill>
            <a:srgbClr val="0033CC"/>
          </a:solidFill>
          <a:latin typeface="Arial Narrow" pitchFamily="34" charset="0"/>
          <a:ea typeface="맑은 고딕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2100">
          <a:solidFill>
            <a:srgbClr val="0033CC"/>
          </a:solidFill>
          <a:latin typeface="Arial Narrow" pitchFamily="34" charset="0"/>
          <a:ea typeface="맑은 고딕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2100">
          <a:solidFill>
            <a:srgbClr val="0033CC"/>
          </a:solidFill>
          <a:latin typeface="Arial Narrow" pitchFamily="34" charset="0"/>
          <a:ea typeface="맑은 고딕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2100">
          <a:solidFill>
            <a:srgbClr val="0033CC"/>
          </a:solidFill>
          <a:latin typeface="Arial Narrow" pitchFamily="34" charset="0"/>
          <a:ea typeface="맑은 고딕" pitchFamily="50" charset="-127"/>
        </a:defRPr>
      </a:lvl5pPr>
      <a:lvl6pPr marL="342900" algn="ctr" rtl="0" eaLnBrk="1" fontAlgn="base" latinLnBrk="1" hangingPunct="1">
        <a:spcBef>
          <a:spcPct val="0"/>
        </a:spcBef>
        <a:spcAft>
          <a:spcPct val="0"/>
        </a:spcAft>
        <a:defRPr kumimoji="1" sz="2100">
          <a:solidFill>
            <a:srgbClr val="0033CC"/>
          </a:solidFill>
          <a:latin typeface="Arial Narrow" pitchFamily="34" charset="0"/>
          <a:ea typeface="맑은 고딕" pitchFamily="50" charset="-127"/>
        </a:defRPr>
      </a:lvl6pPr>
      <a:lvl7pPr marL="685800" algn="ctr" rtl="0" eaLnBrk="1" fontAlgn="base" latinLnBrk="1" hangingPunct="1">
        <a:spcBef>
          <a:spcPct val="0"/>
        </a:spcBef>
        <a:spcAft>
          <a:spcPct val="0"/>
        </a:spcAft>
        <a:defRPr kumimoji="1" sz="2100">
          <a:solidFill>
            <a:srgbClr val="0033CC"/>
          </a:solidFill>
          <a:latin typeface="Arial Narrow" pitchFamily="34" charset="0"/>
          <a:ea typeface="맑은 고딕" pitchFamily="50" charset="-127"/>
        </a:defRPr>
      </a:lvl7pPr>
      <a:lvl8pPr marL="1028700" algn="ctr" rtl="0" eaLnBrk="1" fontAlgn="base" latinLnBrk="1" hangingPunct="1">
        <a:spcBef>
          <a:spcPct val="0"/>
        </a:spcBef>
        <a:spcAft>
          <a:spcPct val="0"/>
        </a:spcAft>
        <a:defRPr kumimoji="1" sz="2100">
          <a:solidFill>
            <a:srgbClr val="0033CC"/>
          </a:solidFill>
          <a:latin typeface="Arial Narrow" pitchFamily="34" charset="0"/>
          <a:ea typeface="맑은 고딕" pitchFamily="50" charset="-127"/>
        </a:defRPr>
      </a:lvl8pPr>
      <a:lvl9pPr marL="1371600" algn="ctr" rtl="0" eaLnBrk="1" fontAlgn="base" latinLnBrk="1" hangingPunct="1">
        <a:spcBef>
          <a:spcPct val="0"/>
        </a:spcBef>
        <a:spcAft>
          <a:spcPct val="0"/>
        </a:spcAft>
        <a:defRPr kumimoji="1" sz="2100">
          <a:solidFill>
            <a:srgbClr val="0033CC"/>
          </a:solidFill>
          <a:latin typeface="Arial Narrow" pitchFamily="34" charset="0"/>
          <a:ea typeface="맑은 고딕" pitchFamily="50" charset="-127"/>
        </a:defRPr>
      </a:lvl9pPr>
    </p:titleStyle>
    <p:bodyStyle>
      <a:lvl1pPr marL="133350" indent="-133350" algn="l" rtl="0" eaLnBrk="1" fontAlgn="base" latinLnBrk="1" hangingPunct="1">
        <a:spcBef>
          <a:spcPts val="0"/>
        </a:spcBef>
        <a:spcAft>
          <a:spcPts val="450"/>
        </a:spcAft>
        <a:buChar char="•"/>
        <a:defRPr kumimoji="1" sz="1500" b="1">
          <a:solidFill>
            <a:schemeClr val="bg2"/>
          </a:solidFill>
          <a:latin typeface="+mn-lt"/>
          <a:ea typeface="+mn-ea"/>
          <a:cs typeface="+mn-cs"/>
        </a:defRPr>
      </a:lvl1pPr>
      <a:lvl2pPr marL="400050" indent="-132160" algn="l" rtl="0" eaLnBrk="1" fontAlgn="base" latinLnBrk="1" hangingPunct="1">
        <a:spcBef>
          <a:spcPts val="0"/>
        </a:spcBef>
        <a:spcAft>
          <a:spcPts val="450"/>
        </a:spcAft>
        <a:buChar char="–"/>
        <a:defRPr kumimoji="1" sz="1350">
          <a:solidFill>
            <a:schemeClr val="bg2"/>
          </a:solidFill>
          <a:latin typeface="+mn-lt"/>
          <a:ea typeface="+mn-ea"/>
        </a:defRPr>
      </a:lvl2pPr>
      <a:lvl3pPr marL="667941" indent="-133350" algn="l" rtl="0" eaLnBrk="1" fontAlgn="base" latinLnBrk="1" hangingPunct="1">
        <a:spcBef>
          <a:spcPts val="0"/>
        </a:spcBef>
        <a:spcAft>
          <a:spcPts val="450"/>
        </a:spcAft>
        <a:buChar char="•"/>
        <a:defRPr kumimoji="1" sz="1350">
          <a:solidFill>
            <a:schemeClr val="bg2"/>
          </a:solidFill>
          <a:latin typeface="+mn-lt"/>
          <a:ea typeface="+mn-ea"/>
        </a:defRPr>
      </a:lvl3pPr>
      <a:lvl4pPr marL="942975" indent="-140494" algn="l" rtl="0" eaLnBrk="1" fontAlgn="base" latinLnBrk="1" hangingPunct="1">
        <a:spcBef>
          <a:spcPts val="0"/>
        </a:spcBef>
        <a:spcAft>
          <a:spcPts val="450"/>
        </a:spcAft>
        <a:buChar char="–"/>
        <a:defRPr kumimoji="1" sz="1200">
          <a:solidFill>
            <a:schemeClr val="bg2"/>
          </a:solidFill>
          <a:latin typeface="+mn-lt"/>
          <a:ea typeface="+mn-ea"/>
        </a:defRPr>
      </a:lvl4pPr>
      <a:lvl5pPr marL="1276350" indent="-133350" algn="l" rtl="0" eaLnBrk="1" fontAlgn="base" latinLnBrk="1" hangingPunct="1">
        <a:spcBef>
          <a:spcPts val="0"/>
        </a:spcBef>
        <a:spcAft>
          <a:spcPts val="450"/>
        </a:spcAft>
        <a:buChar char="•"/>
        <a:defRPr kumimoji="1" sz="1200">
          <a:solidFill>
            <a:schemeClr val="bg2"/>
          </a:solidFill>
          <a:latin typeface="+mn-lt"/>
          <a:ea typeface="+mn-ea"/>
        </a:defRPr>
      </a:lvl5pPr>
      <a:lvl6pPr marL="1619250" indent="-1333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200">
          <a:solidFill>
            <a:schemeClr val="bg2"/>
          </a:solidFill>
          <a:latin typeface="+mn-lt"/>
          <a:ea typeface="+mn-ea"/>
        </a:defRPr>
      </a:lvl6pPr>
      <a:lvl7pPr marL="1962150" indent="-1333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200">
          <a:solidFill>
            <a:schemeClr val="bg2"/>
          </a:solidFill>
          <a:latin typeface="+mn-lt"/>
          <a:ea typeface="+mn-ea"/>
        </a:defRPr>
      </a:lvl7pPr>
      <a:lvl8pPr marL="2305050" indent="-1333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200">
          <a:solidFill>
            <a:schemeClr val="bg2"/>
          </a:solidFill>
          <a:latin typeface="+mn-lt"/>
          <a:ea typeface="+mn-ea"/>
        </a:defRPr>
      </a:lvl8pPr>
      <a:lvl9pPr marL="2647950" indent="-1333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2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8052540" y="6629572"/>
            <a:ext cx="942567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defTabSz="959644">
              <a:defRPr/>
            </a:pPr>
            <a:r>
              <a:rPr lang="ko-KR" altLang="en-US" sz="105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멀티시험개발팀</a:t>
            </a:r>
            <a:endParaRPr lang="ko-KR" altLang="en-US" sz="105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0" y="6543675"/>
            <a:ext cx="9144000" cy="0"/>
          </a:xfrm>
          <a:prstGeom prst="line">
            <a:avLst/>
          </a:prstGeom>
          <a:noFill/>
          <a:ln w="19050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defRPr/>
            </a:pPr>
            <a:endParaRPr lang="ko-KR" altLang="en-US" sz="1800">
              <a:solidFill>
                <a:srgbClr val="000000"/>
              </a:solidFill>
            </a:endParaRPr>
          </a:p>
        </p:txBody>
      </p:sp>
      <p:pic>
        <p:nvPicPr>
          <p:cNvPr id="3076" name="Picture 10" descr="표지 복사"/>
          <p:cNvPicPr>
            <a:picLocks noChangeAspect="1" noChangeArrowheads="1"/>
          </p:cNvPicPr>
          <p:nvPr/>
        </p:nvPicPr>
        <p:blipFill>
          <a:blip r:embed="rId13" cstate="print">
            <a:lum bright="-18000"/>
          </a:blip>
          <a:srcRect b="83234"/>
          <a:stretch>
            <a:fillRect/>
          </a:stretch>
        </p:blipFill>
        <p:spPr bwMode="auto">
          <a:xfrm>
            <a:off x="0" y="466729"/>
            <a:ext cx="9144000" cy="66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3077" name="Picture 11" descr="슬로건단독형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925" y="6578605"/>
            <a:ext cx="146538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27428" y="9525"/>
            <a:ext cx="531934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037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3429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6858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0287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3716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257175" indent="-257175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118529" y="6629344"/>
            <a:ext cx="942567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defTabSz="959644">
              <a:defRPr/>
            </a:pPr>
            <a:r>
              <a:rPr lang="ko-KR" altLang="en-US" sz="105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멀티시험개발팀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6543675"/>
            <a:ext cx="9144000" cy="0"/>
          </a:xfrm>
          <a:prstGeom prst="line">
            <a:avLst/>
          </a:prstGeom>
          <a:noFill/>
          <a:ln w="19050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 sz="135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028" name="Picture 5" descr="표지 복사"/>
          <p:cNvPicPr>
            <a:picLocks noChangeAspect="1" noChangeArrowheads="1"/>
          </p:cNvPicPr>
          <p:nvPr/>
        </p:nvPicPr>
        <p:blipFill>
          <a:blip r:embed="rId3" cstate="print">
            <a:lum bright="-18000"/>
          </a:blip>
          <a:srcRect b="83234"/>
          <a:stretch>
            <a:fillRect/>
          </a:stretch>
        </p:blipFill>
        <p:spPr bwMode="auto">
          <a:xfrm>
            <a:off x="0" y="466728"/>
            <a:ext cx="9144000" cy="66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9" name="Picture 7" descr="슬로건단독형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470" y="6591303"/>
            <a:ext cx="146538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112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3429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6858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0287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3716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257175" indent="-257175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65008"/>
            <a:ext cx="9144000" cy="270074"/>
          </a:xfrm>
          <a:prstGeom prst="rect">
            <a:avLst/>
          </a:prstGeom>
          <a:gradFill rotWithShape="1">
            <a:gsLst>
              <a:gs pos="0">
                <a:srgbClr val="C7CCDC"/>
              </a:gs>
              <a:gs pos="100000">
                <a:srgbClr val="23377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9pPr>
          </a:lstStyle>
          <a:p>
            <a:pPr algn="ctr" eaLnBrk="1" latinLnBrk="1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rgbClr val="CCCCFF"/>
              </a:buClr>
              <a:buFont typeface="Wingdings" pitchFamily="2" charset="2"/>
              <a:buNone/>
            </a:pPr>
            <a:endParaRPr lang="ko-KR" altLang="en-US" sz="1050" smtClean="0">
              <a:solidFill>
                <a:srgbClr val="000000"/>
              </a:solidFill>
            </a:endParaRPr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493836" y="836615"/>
            <a:ext cx="779438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9pPr>
          </a:lstStyle>
          <a:p>
            <a:pPr eaLnBrk="1" latinLnBrk="1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rgbClr val="CCCCFF"/>
              </a:buClr>
              <a:buFont typeface="Wingdings" pitchFamily="2" charset="2"/>
              <a:buChar char="§"/>
            </a:pPr>
            <a:endParaRPr lang="ko-KR" altLang="ko-KR" sz="1350" b="0" smtClean="0">
              <a:solidFill>
                <a:srgbClr val="000000"/>
              </a:solidFill>
              <a:latin typeface="Verdana" pitchFamily="34" charset="0"/>
              <a:ea typeface="휴먼모음T" pitchFamily="18" charset="-127"/>
            </a:endParaRP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3931" y="692153"/>
            <a:ext cx="8376138" cy="127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>
                <a:sym typeface="Wingdings" pitchFamily="2" charset="2"/>
              </a:rPr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0" name="Rectangle 26"/>
          <p:cNvSpPr>
            <a:spLocks noChangeArrowheads="1"/>
          </p:cNvSpPr>
          <p:nvPr/>
        </p:nvSpPr>
        <p:spPr bwMode="auto">
          <a:xfrm>
            <a:off x="0" y="0"/>
            <a:ext cx="9149862" cy="622300"/>
          </a:xfrm>
          <a:prstGeom prst="rect">
            <a:avLst/>
          </a:prstGeom>
          <a:solidFill>
            <a:srgbClr val="091939">
              <a:alpha val="6784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50F2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9pPr>
          </a:lstStyle>
          <a:p>
            <a:pPr eaLnBrk="1" latinLnBrk="1" hangingPunct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rgbClr val="CCCCFF"/>
              </a:buClr>
              <a:buFont typeface="Wingdings" pitchFamily="2" charset="2"/>
              <a:buNone/>
            </a:pPr>
            <a:endParaRPr lang="ko-KR" altLang="en-US" sz="1050" smtClean="0">
              <a:solidFill>
                <a:srgbClr val="000000"/>
              </a:solidFill>
            </a:endParaRPr>
          </a:p>
        </p:txBody>
      </p:sp>
      <p:sp>
        <p:nvSpPr>
          <p:cNvPr id="1031" name="Text Box 28"/>
          <p:cNvSpPr txBox="1">
            <a:spLocks noChangeArrowheads="1"/>
          </p:cNvSpPr>
          <p:nvPr/>
        </p:nvSpPr>
        <p:spPr bwMode="auto">
          <a:xfrm>
            <a:off x="1018444" y="6580188"/>
            <a:ext cx="2357803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Font typeface="Wingdings" pitchFamily="2" charset="2"/>
              <a:defRPr kumimoji="1" sz="1400" b="1">
                <a:solidFill>
                  <a:schemeClr val="tx1"/>
                </a:solidFill>
                <a:latin typeface="Arial" charset="0"/>
                <a:ea typeface="맑은 고딕" pitchFamily="50" charset="-127"/>
              </a:defRPr>
            </a:lvl9pPr>
          </a:lstStyle>
          <a:p>
            <a:pPr eaLnBrk="1" latinLnBrk="1" hangingPunct="1"/>
            <a:r>
              <a:rPr lang="en-US" altLang="ko-KR" sz="1050" smtClean="0">
                <a:solidFill>
                  <a:srgbClr val="000000"/>
                </a:solidFill>
                <a:latin typeface="맑은 고딕" pitchFamily="50" charset="-127"/>
              </a:rPr>
              <a:t>HYUNDAI-KIA MOTORS</a:t>
            </a:r>
          </a:p>
        </p:txBody>
      </p:sp>
      <p:pic>
        <p:nvPicPr>
          <p:cNvPr id="1032" name="Picture 29" descr="logo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" y="6561138"/>
            <a:ext cx="918796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1289" y="44453"/>
            <a:ext cx="83761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75891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hf hd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1800" b="1">
          <a:solidFill>
            <a:srgbClr val="FFFFFF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1800" b="1">
          <a:solidFill>
            <a:srgbClr val="FFFFFF"/>
          </a:solidFill>
          <a:latin typeface="맑은 고딕" pitchFamily="50" charset="-127"/>
          <a:ea typeface="맑은 고딕" pitchFamily="50" charset="-127"/>
          <a:cs typeface="Arial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1800" b="1">
          <a:solidFill>
            <a:srgbClr val="FFFFFF"/>
          </a:solidFill>
          <a:latin typeface="맑은 고딕" pitchFamily="50" charset="-127"/>
          <a:ea typeface="맑은 고딕" pitchFamily="50" charset="-127"/>
          <a:cs typeface="Arial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1800" b="1">
          <a:solidFill>
            <a:srgbClr val="FFFFFF"/>
          </a:solidFill>
          <a:latin typeface="맑은 고딕" pitchFamily="50" charset="-127"/>
          <a:ea typeface="맑은 고딕" pitchFamily="50" charset="-127"/>
          <a:cs typeface="Arial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1800" b="1">
          <a:solidFill>
            <a:srgbClr val="FFFFFF"/>
          </a:solidFill>
          <a:latin typeface="맑은 고딕" pitchFamily="50" charset="-127"/>
          <a:ea typeface="맑은 고딕" pitchFamily="50" charset="-127"/>
          <a:cs typeface="Arial" charset="0"/>
        </a:defRPr>
      </a:lvl5pPr>
      <a:lvl6pPr marL="342900" algn="l" rtl="0" eaLnBrk="1" fontAlgn="base" latinLnBrk="1" hangingPunct="1">
        <a:spcBef>
          <a:spcPct val="0"/>
        </a:spcBef>
        <a:spcAft>
          <a:spcPct val="0"/>
        </a:spcAft>
        <a:defRPr kumimoji="1" sz="1800">
          <a:solidFill>
            <a:srgbClr val="FFFFFF"/>
          </a:solidFill>
          <a:latin typeface="HY헤드라인M" pitchFamily="18" charset="-127"/>
          <a:ea typeface="HY헤드라인M" pitchFamily="18" charset="-127"/>
          <a:cs typeface="Arial" charset="0"/>
        </a:defRPr>
      </a:lvl6pPr>
      <a:lvl7pPr marL="685800" algn="l" rtl="0" eaLnBrk="1" fontAlgn="base" latinLnBrk="1" hangingPunct="1">
        <a:spcBef>
          <a:spcPct val="0"/>
        </a:spcBef>
        <a:spcAft>
          <a:spcPct val="0"/>
        </a:spcAft>
        <a:defRPr kumimoji="1" sz="1800">
          <a:solidFill>
            <a:srgbClr val="FFFFFF"/>
          </a:solidFill>
          <a:latin typeface="HY헤드라인M" pitchFamily="18" charset="-127"/>
          <a:ea typeface="HY헤드라인M" pitchFamily="18" charset="-127"/>
          <a:cs typeface="Arial" charset="0"/>
        </a:defRPr>
      </a:lvl7pPr>
      <a:lvl8pPr marL="1028700" algn="l" rtl="0" eaLnBrk="1" fontAlgn="base" latinLnBrk="1" hangingPunct="1">
        <a:spcBef>
          <a:spcPct val="0"/>
        </a:spcBef>
        <a:spcAft>
          <a:spcPct val="0"/>
        </a:spcAft>
        <a:defRPr kumimoji="1" sz="1800">
          <a:solidFill>
            <a:srgbClr val="FFFFFF"/>
          </a:solidFill>
          <a:latin typeface="HY헤드라인M" pitchFamily="18" charset="-127"/>
          <a:ea typeface="HY헤드라인M" pitchFamily="18" charset="-127"/>
          <a:cs typeface="Arial" charset="0"/>
        </a:defRPr>
      </a:lvl8pPr>
      <a:lvl9pPr marL="1371600" algn="l" rtl="0" eaLnBrk="1" fontAlgn="base" latinLnBrk="1" hangingPunct="1">
        <a:spcBef>
          <a:spcPct val="0"/>
        </a:spcBef>
        <a:spcAft>
          <a:spcPct val="0"/>
        </a:spcAft>
        <a:defRPr kumimoji="1" sz="1800">
          <a:solidFill>
            <a:srgbClr val="FFFFFF"/>
          </a:solidFill>
          <a:latin typeface="HY헤드라인M" pitchFamily="18" charset="-127"/>
          <a:ea typeface="HY헤드라인M" pitchFamily="18" charset="-127"/>
          <a:cs typeface="Arial" charset="0"/>
        </a:defRPr>
      </a:lvl9pPr>
    </p:titleStyle>
    <p:bodyStyle>
      <a:lvl1pPr marL="204788" indent="-204788" algn="l" rtl="0" eaLnBrk="1" fontAlgn="base" latinLnBrk="1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bg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03622" indent="-197644" algn="l" rtl="0" eaLnBrk="1" fontAlgn="base" latinLnBrk="1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bg2"/>
        </a:buClr>
        <a:buFont typeface="Wingdings" pitchFamily="2" charset="2"/>
        <a:buChar char="w"/>
        <a:defRPr kumimoji="1" sz="1200">
          <a:solidFill>
            <a:schemeClr val="tx1"/>
          </a:solidFill>
          <a:latin typeface="+mn-lt"/>
          <a:ea typeface="+mn-ea"/>
          <a:cs typeface="+mn-cs"/>
          <a:sym typeface="Wingdings" pitchFamily="2" charset="2"/>
        </a:defRPr>
      </a:lvl2pPr>
      <a:lvl3pPr marL="606029" indent="-197644" algn="l" rtl="0" eaLnBrk="1" fontAlgn="base" latinLnBrk="1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bg2"/>
        </a:buClr>
        <a:buFont typeface="Wingdings" pitchFamily="2" charset="2"/>
        <a:buChar char="ü"/>
        <a:defRPr kumimoji="1" sz="1050">
          <a:solidFill>
            <a:schemeClr val="tx1"/>
          </a:solidFill>
          <a:latin typeface="+mn-lt"/>
          <a:ea typeface="+mn-ea"/>
          <a:cs typeface="+mn-cs"/>
        </a:defRPr>
      </a:lvl3pPr>
      <a:lvl4pPr marL="806054" indent="-198835" algn="l" rtl="0" eaLnBrk="1" fontAlgn="base" latinLnBrk="1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bg2"/>
        </a:buClr>
        <a:buSzPct val="150000"/>
        <a:buChar char="•"/>
        <a:defRPr kumimoji="1" sz="1050">
          <a:solidFill>
            <a:schemeClr val="tx1"/>
          </a:solidFill>
          <a:latin typeface="+mn-lt"/>
          <a:ea typeface="+mn-ea"/>
          <a:cs typeface="+mn-cs"/>
        </a:defRPr>
      </a:lvl4pPr>
      <a:lvl5pPr marL="1013222" indent="-205979" algn="l" rtl="0" eaLnBrk="1" fontAlgn="base" latinLnBrk="1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bg2"/>
        </a:buClr>
        <a:buFont typeface="Wingdings" pitchFamily="2" charset="2"/>
        <a:buChar char="ü"/>
        <a:defRPr kumimoji="1" sz="1050">
          <a:solidFill>
            <a:schemeClr val="tx1"/>
          </a:solidFill>
          <a:latin typeface="+mn-lt"/>
          <a:ea typeface="+mn-ea"/>
          <a:cs typeface="+mn-cs"/>
        </a:defRPr>
      </a:lvl5pPr>
      <a:lvl6pPr marL="1356122" indent="-205979" algn="l" rtl="0" eaLnBrk="1" fontAlgn="base" latinLnBrk="1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bg2"/>
        </a:buClr>
        <a:buFont typeface="Wingdings" pitchFamily="2" charset="2"/>
        <a:buChar char="ü"/>
        <a:defRPr kumimoji="1" sz="1050">
          <a:solidFill>
            <a:schemeClr val="tx1"/>
          </a:solidFill>
          <a:latin typeface="+mn-lt"/>
          <a:ea typeface="+mn-ea"/>
          <a:cs typeface="+mn-cs"/>
        </a:defRPr>
      </a:lvl6pPr>
      <a:lvl7pPr marL="1699022" indent="-205979" algn="l" rtl="0" eaLnBrk="1" fontAlgn="base" latinLnBrk="1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bg2"/>
        </a:buClr>
        <a:buFont typeface="Wingdings" pitchFamily="2" charset="2"/>
        <a:buChar char="ü"/>
        <a:defRPr kumimoji="1" sz="1050">
          <a:solidFill>
            <a:schemeClr val="tx1"/>
          </a:solidFill>
          <a:latin typeface="+mn-lt"/>
          <a:ea typeface="+mn-ea"/>
          <a:cs typeface="+mn-cs"/>
        </a:defRPr>
      </a:lvl7pPr>
      <a:lvl8pPr marL="2041922" indent="-205979" algn="l" rtl="0" eaLnBrk="1" fontAlgn="base" latinLnBrk="1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bg2"/>
        </a:buClr>
        <a:buFont typeface="Wingdings" pitchFamily="2" charset="2"/>
        <a:buChar char="ü"/>
        <a:defRPr kumimoji="1" sz="1050">
          <a:solidFill>
            <a:schemeClr val="tx1"/>
          </a:solidFill>
          <a:latin typeface="+mn-lt"/>
          <a:ea typeface="+mn-ea"/>
          <a:cs typeface="+mn-cs"/>
        </a:defRPr>
      </a:lvl8pPr>
      <a:lvl9pPr marL="2384822" indent="-205979" algn="l" rtl="0" eaLnBrk="1" fontAlgn="base" latinLnBrk="1" hangingPunct="1">
        <a:lnSpc>
          <a:spcPct val="110000"/>
        </a:lnSpc>
        <a:spcBef>
          <a:spcPct val="10000"/>
        </a:spcBef>
        <a:spcAft>
          <a:spcPct val="10000"/>
        </a:spcAft>
        <a:buClr>
          <a:schemeClr val="bg2"/>
        </a:buClr>
        <a:buFont typeface="Wingdings" pitchFamily="2" charset="2"/>
        <a:buChar char="ü"/>
        <a:defRPr kumimoji="1" sz="10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sz="quarter"/>
          </p:nvPr>
        </p:nvSpPr>
        <p:spPr>
          <a:xfrm>
            <a:off x="685801" y="2145502"/>
            <a:ext cx="8207375" cy="1283494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Memory </a:t>
            </a:r>
            <a:r>
              <a:rPr lang="en-US" altLang="ko-KR" sz="1800" dirty="0"/>
              <a:t>Corruption Detecting Method Using Static Variables and Dynamic Memory Usage</a:t>
            </a:r>
            <a:endParaRPr lang="ko-KR" altLang="en-US" sz="1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sz="quarter" idx="1"/>
          </p:nvPr>
        </p:nvSpPr>
        <p:spPr>
          <a:xfrm>
            <a:off x="1096291" y="3428996"/>
            <a:ext cx="7158038" cy="1314450"/>
          </a:xfrm>
        </p:spPr>
        <p:txBody>
          <a:bodyPr/>
          <a:lstStyle/>
          <a:p>
            <a:pPr algn="ctr">
              <a:buNone/>
            </a:pPr>
            <a:r>
              <a:rPr lang="en-US" altLang="ko-KR" u="sng" dirty="0" err="1" smtClean="0">
                <a:solidFill>
                  <a:schemeClr val="bg2"/>
                </a:solidFill>
              </a:rPr>
              <a:t>Jihyun</a:t>
            </a:r>
            <a:r>
              <a:rPr lang="en-US" altLang="ko-KR" u="sng" dirty="0" smtClean="0">
                <a:solidFill>
                  <a:schemeClr val="bg2"/>
                </a:solidFill>
              </a:rPr>
              <a:t> Park</a:t>
            </a:r>
            <a:r>
              <a:rPr lang="en-US" altLang="ko-KR" dirty="0" smtClean="0">
                <a:solidFill>
                  <a:schemeClr val="bg2"/>
                </a:solidFill>
              </a:rPr>
              <a:t>, </a:t>
            </a:r>
            <a:r>
              <a:rPr lang="en-US" altLang="ko-KR" dirty="0" err="1" smtClean="0">
                <a:solidFill>
                  <a:schemeClr val="bg2"/>
                </a:solidFill>
              </a:rPr>
              <a:t>Changsun</a:t>
            </a:r>
            <a:r>
              <a:rPr lang="en-US" altLang="ko-KR" dirty="0" smtClean="0">
                <a:solidFill>
                  <a:schemeClr val="bg2"/>
                </a:solidFill>
              </a:rPr>
              <a:t> Park, </a:t>
            </a:r>
            <a:r>
              <a:rPr lang="en-US" altLang="ko-KR" dirty="0" err="1" smtClean="0">
                <a:solidFill>
                  <a:schemeClr val="bg2"/>
                </a:solidFill>
              </a:rPr>
              <a:t>Byoungju</a:t>
            </a:r>
            <a:r>
              <a:rPr lang="en-US" altLang="ko-KR" dirty="0" smtClean="0">
                <a:solidFill>
                  <a:schemeClr val="bg2"/>
                </a:solidFill>
              </a:rPr>
              <a:t> Choi, </a:t>
            </a:r>
            <a:r>
              <a:rPr lang="en-US" altLang="ko-KR" dirty="0" err="1" smtClean="0">
                <a:solidFill>
                  <a:schemeClr val="bg2"/>
                </a:solidFill>
              </a:rPr>
              <a:t>Gihun</a:t>
            </a:r>
            <a:r>
              <a:rPr lang="en-US" altLang="ko-KR" dirty="0" smtClean="0">
                <a:solidFill>
                  <a:schemeClr val="bg2"/>
                </a:solidFill>
              </a:rPr>
              <a:t> Chang</a:t>
            </a:r>
          </a:p>
          <a:p>
            <a:pPr algn="ctr">
              <a:buNone/>
            </a:pPr>
            <a:r>
              <a:rPr lang="en-US" altLang="ko-KR" dirty="0" smtClean="0">
                <a:solidFill>
                  <a:schemeClr val="bg2"/>
                </a:solidFill>
              </a:rPr>
              <a:t>{pola0527, </a:t>
            </a:r>
            <a:r>
              <a:rPr lang="en-US" altLang="ko-KR" dirty="0" err="1" smtClean="0">
                <a:solidFill>
                  <a:schemeClr val="bg2"/>
                </a:solidFill>
              </a:rPr>
              <a:t>ddangddon</a:t>
            </a:r>
            <a:r>
              <a:rPr lang="en-US" altLang="ko-KR" dirty="0" smtClean="0">
                <a:solidFill>
                  <a:schemeClr val="bg2"/>
                </a:solidFill>
              </a:rPr>
              <a:t>}@ewhain.net, bjchoi@ewha.ac.kr, gihun.chang@Samsung.com</a:t>
            </a:r>
            <a:endParaRPr lang="ko-KR" altLang="en-US" dirty="0">
              <a:solidFill>
                <a:schemeClr val="bg2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550" y="5234045"/>
            <a:ext cx="2838938" cy="81727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488" y="4966473"/>
            <a:ext cx="2978735" cy="135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2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Automation Tool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t="10041" r="2107" b="9110"/>
          <a:stretch/>
        </p:blipFill>
        <p:spPr>
          <a:xfrm>
            <a:off x="2104541" y="1196975"/>
            <a:ext cx="4934918" cy="532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Empirical study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ITC benchmark</a:t>
            </a:r>
          </a:p>
          <a:p>
            <a:pPr lvl="1"/>
            <a:r>
              <a:rPr lang="en-US" altLang="ko-KR" dirty="0" smtClean="0"/>
              <a:t>A program that was developed for defects occurring in actual vehicle software</a:t>
            </a:r>
          </a:p>
          <a:p>
            <a:pPr lvl="1"/>
            <a:r>
              <a:rPr lang="en-US" altLang="ko-KR" dirty="0" smtClean="0"/>
              <a:t>Contains a mix of various defects, such as deadlock and typecasting, memory defects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853998"/>
              </p:ext>
            </p:extLst>
          </p:nvPr>
        </p:nvGraphicFramePr>
        <p:xfrm>
          <a:off x="323850" y="2238828"/>
          <a:ext cx="8464437" cy="3769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7636"/>
                <a:gridCol w="2278743"/>
                <a:gridCol w="585289"/>
                <a:gridCol w="585289"/>
                <a:gridCol w="208280"/>
                <a:gridCol w="676800"/>
                <a:gridCol w="2278800"/>
                <a:gridCol w="586800"/>
                <a:gridCol w="586800"/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Fault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TC count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Crash occurrence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Fault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TC count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Crash occurrence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TC_02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Buffer_overrun_dynamic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TC_29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Memory_leak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TC_03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Buffer_underrun_dynamic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TC_31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Null_pointer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TC_04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Cmp_funcadr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TC_32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Overrun_st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TC_11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Deletion_of_data_structure_sentinel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TC_33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Ow_memory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Double_free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TC_42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St_overflow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TC_16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Free_nondynamic_allocated_memory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TC_43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St_underflow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TC_17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Free_null_pointer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TC_44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Underrun_st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TC_24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Invalid_memory_access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TC_45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Uninit_memory_access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Littlemem_st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TC_46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Uninit_pointer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12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TC_28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Memory_allocation_failure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- All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Detection rate</a:t>
            </a:r>
          </a:p>
          <a:p>
            <a:pPr lvl="1"/>
            <a:r>
              <a:rPr lang="en-US" altLang="ko-KR" dirty="0" smtClean="0"/>
              <a:t>Our tool detected 111 defects out of 311 defects</a:t>
            </a:r>
            <a:r>
              <a:rPr lang="ko-KR" altLang="en-US" dirty="0" smtClean="0"/>
              <a:t> </a:t>
            </a:r>
            <a:endParaRPr lang="en-US" altLang="ko-KR" dirty="0"/>
          </a:p>
          <a:p>
            <a:pPr lvl="1"/>
            <a:r>
              <a:rPr lang="en-US" altLang="ko-KR" dirty="0" smtClean="0"/>
              <a:t>AddressSanitizer: 65 defects</a:t>
            </a:r>
          </a:p>
          <a:p>
            <a:pPr lvl="1"/>
            <a:r>
              <a:rPr lang="en-US" altLang="ko-KR" dirty="0" smtClean="0"/>
              <a:t>Memcheck: 80 defects</a:t>
            </a:r>
          </a:p>
          <a:p>
            <a:r>
              <a:rPr lang="en-US" altLang="ko-KR" dirty="0" smtClean="0"/>
              <a:t>Cause of defects</a:t>
            </a:r>
          </a:p>
          <a:p>
            <a:pPr lvl="1"/>
            <a:r>
              <a:rPr lang="en-US" altLang="ko-KR" dirty="0" smtClean="0"/>
              <a:t>Our method accurately analyzed the cause of 94 defects (84.69%)</a:t>
            </a:r>
          </a:p>
          <a:p>
            <a:pPr lvl="1"/>
            <a:r>
              <a:rPr lang="en-US" altLang="ko-KR" dirty="0" smtClean="0"/>
              <a:t>AddressSanitizer: 10 defects</a:t>
            </a:r>
          </a:p>
          <a:p>
            <a:pPr lvl="1"/>
            <a:r>
              <a:rPr lang="en-US" altLang="ko-KR" dirty="0" smtClean="0"/>
              <a:t>Memcheck: 43 defects </a:t>
            </a:r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790024"/>
              </p:ext>
            </p:extLst>
          </p:nvPr>
        </p:nvGraphicFramePr>
        <p:xfrm>
          <a:off x="0" y="3318916"/>
          <a:ext cx="4661535" cy="2765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358249"/>
              </p:ext>
            </p:extLst>
          </p:nvPr>
        </p:nvGraphicFramePr>
        <p:xfrm>
          <a:off x="4482465" y="3318916"/>
          <a:ext cx="466153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9606" y="6074648"/>
            <a:ext cx="1473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(a) </a:t>
            </a:r>
            <a:r>
              <a:rPr lang="en-US" altLang="ko-KR" sz="1400" dirty="0" smtClean="0">
                <a:solidFill>
                  <a:schemeClr val="bg2"/>
                </a:solidFill>
                <a:latin typeface="Linux Libertine" panose="02000503000000000000" pitchFamily="2" charset="0"/>
                <a:ea typeface="바탕" panose="02030600000101010101" pitchFamily="18" charset="-127"/>
                <a:cs typeface="Linux Libertine" panose="02000503000000000000" pitchFamily="2" charset="0"/>
              </a:rPr>
              <a:t>Detected Fault</a:t>
            </a:r>
            <a:endParaRPr lang="ko-KR" altLang="en-US" sz="1400" dirty="0">
              <a:solidFill>
                <a:schemeClr val="bg2"/>
              </a:solidFill>
              <a:latin typeface="Linux Libertine" panose="02000503000000000000" pitchFamily="2" charset="0"/>
              <a:ea typeface="바탕" panose="02030600000101010101" pitchFamily="18" charset="-127"/>
              <a:cs typeface="Linux Libertine" panose="020005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8115" y="6062116"/>
            <a:ext cx="2281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(b) </a:t>
            </a:r>
            <a:r>
              <a:rPr lang="en-US" altLang="ko-KR" sz="1400" dirty="0" smtClean="0">
                <a:solidFill>
                  <a:schemeClr val="bg2"/>
                </a:solidFill>
                <a:latin typeface="Linux Libertine" panose="02000503000000000000" pitchFamily="2" charset="0"/>
                <a:ea typeface="바탕" panose="02030600000101010101" pitchFamily="18" charset="-127"/>
                <a:cs typeface="Linux Libertine" panose="02000503000000000000" pitchFamily="2" charset="0"/>
              </a:rPr>
              <a:t>Fault Detection Accuracy</a:t>
            </a:r>
            <a:endParaRPr lang="ko-KR" altLang="en-US" sz="1400" dirty="0">
              <a:solidFill>
                <a:schemeClr val="bg2"/>
              </a:solidFill>
              <a:latin typeface="Linux Libertine" panose="02000503000000000000" pitchFamily="2" charset="0"/>
              <a:ea typeface="바탕" panose="02030600000101010101" pitchFamily="18" charset="-127"/>
              <a:cs typeface="Linux Libertine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6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– Crash occurrence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Detection rate</a:t>
            </a:r>
          </a:p>
          <a:p>
            <a:pPr lvl="1"/>
            <a:r>
              <a:rPr lang="en-US" altLang="ko-KR" dirty="0"/>
              <a:t>Our tool detected </a:t>
            </a:r>
            <a:r>
              <a:rPr lang="en-US" altLang="ko-KR" dirty="0" smtClean="0"/>
              <a:t>77 defects </a:t>
            </a:r>
            <a:r>
              <a:rPr lang="en-US" altLang="ko-KR" dirty="0"/>
              <a:t>out of </a:t>
            </a:r>
            <a:r>
              <a:rPr lang="en-US" altLang="ko-KR" dirty="0" smtClean="0"/>
              <a:t>84 defects</a:t>
            </a:r>
            <a:r>
              <a:rPr lang="ko-KR" altLang="en-US" dirty="0" smtClean="0"/>
              <a:t> </a:t>
            </a:r>
            <a:endParaRPr lang="en-US" altLang="ko-KR" dirty="0"/>
          </a:p>
          <a:p>
            <a:pPr lvl="1"/>
            <a:r>
              <a:rPr lang="en-US" altLang="ko-KR" dirty="0"/>
              <a:t>AddressSanitizer: </a:t>
            </a:r>
            <a:r>
              <a:rPr lang="en-US" altLang="ko-KR" dirty="0" smtClean="0"/>
              <a:t>57 defects</a:t>
            </a:r>
            <a:endParaRPr lang="en-US" altLang="ko-KR" dirty="0"/>
          </a:p>
          <a:p>
            <a:pPr lvl="1"/>
            <a:r>
              <a:rPr lang="en-US" altLang="ko-KR" dirty="0"/>
              <a:t>Memcheck: </a:t>
            </a:r>
            <a:r>
              <a:rPr lang="en-US" altLang="ko-KR" dirty="0" smtClean="0"/>
              <a:t>63 defects</a:t>
            </a:r>
            <a:endParaRPr lang="en-US" altLang="ko-KR" dirty="0"/>
          </a:p>
          <a:p>
            <a:r>
              <a:rPr lang="en-US" altLang="ko-KR" dirty="0"/>
              <a:t>Cause of defects</a:t>
            </a:r>
          </a:p>
          <a:p>
            <a:pPr lvl="1"/>
            <a:r>
              <a:rPr lang="en-US" altLang="ko-KR" dirty="0"/>
              <a:t>Our method accurately analyzed the cause of </a:t>
            </a:r>
            <a:r>
              <a:rPr lang="en-US" altLang="ko-KR" dirty="0" smtClean="0"/>
              <a:t>58 defects (65.71%)</a:t>
            </a:r>
            <a:endParaRPr lang="en-US" altLang="ko-KR" dirty="0"/>
          </a:p>
          <a:p>
            <a:pPr lvl="1"/>
            <a:r>
              <a:rPr lang="en-US" altLang="ko-KR" dirty="0"/>
              <a:t>AddressSanitizer: </a:t>
            </a:r>
            <a:r>
              <a:rPr lang="en-US" altLang="ko-KR" dirty="0" smtClean="0"/>
              <a:t>8 defects</a:t>
            </a:r>
            <a:endParaRPr lang="en-US" altLang="ko-KR" dirty="0"/>
          </a:p>
          <a:p>
            <a:pPr lvl="1"/>
            <a:r>
              <a:rPr lang="en-US" altLang="ko-KR" dirty="0"/>
              <a:t>Memcheck: </a:t>
            </a:r>
            <a:r>
              <a:rPr lang="en-US" altLang="ko-KR" dirty="0" smtClean="0"/>
              <a:t>34 defects </a:t>
            </a:r>
            <a:endParaRPr lang="en-US" altLang="ko-KR" dirty="0"/>
          </a:p>
        </p:txBody>
      </p:sp>
      <p:sp>
        <p:nvSpPr>
          <p:cNvPr id="4" name="TextBox 3"/>
          <p:cNvSpPr txBox="1"/>
          <p:nvPr/>
        </p:nvSpPr>
        <p:spPr>
          <a:xfrm>
            <a:off x="1569792" y="6133549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(a) Fault Detection</a:t>
            </a:r>
            <a:endParaRPr lang="ko-KR" altLang="en-US" sz="1400" dirty="0">
              <a:solidFill>
                <a:schemeClr val="bg2"/>
              </a:solidFill>
              <a:latin typeface="Linux Libertine" panose="02000503000000000000" pitchFamily="2" charset="0"/>
              <a:ea typeface="바탕" panose="02030600000101010101" pitchFamily="18" charset="-127"/>
              <a:cs typeface="Linux Libertine" panose="020005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4712" y="6133549"/>
            <a:ext cx="2281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(b) Fault Detection Accuracy</a:t>
            </a:r>
            <a:endParaRPr lang="ko-KR" altLang="en-US" sz="1400" dirty="0">
              <a:solidFill>
                <a:schemeClr val="bg2"/>
              </a:solidFill>
              <a:latin typeface="Linux Libertine" panose="02000503000000000000" pitchFamily="2" charset="0"/>
              <a:ea typeface="바탕" panose="02030600000101010101" pitchFamily="18" charset="-127"/>
              <a:cs typeface="Linux Libertine" panose="02000503000000000000" pitchFamily="2" charset="0"/>
            </a:endParaRPr>
          </a:p>
        </p:txBody>
      </p:sp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75172"/>
              </p:ext>
            </p:extLst>
          </p:nvPr>
        </p:nvGraphicFramePr>
        <p:xfrm>
          <a:off x="0" y="3386994"/>
          <a:ext cx="4677183" cy="274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427186"/>
              </p:ext>
            </p:extLst>
          </p:nvPr>
        </p:nvGraphicFramePr>
        <p:xfrm>
          <a:off x="4466818" y="3390349"/>
          <a:ext cx="467718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440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Monitoring overhead</a:t>
            </a:r>
          </a:p>
          <a:p>
            <a:pPr lvl="1"/>
            <a:r>
              <a:rPr lang="en-US" altLang="ko-KR" dirty="0" smtClean="0"/>
              <a:t>Our method had a 6.67% performance overhead</a:t>
            </a:r>
          </a:p>
          <a:p>
            <a:pPr lvl="1"/>
            <a:r>
              <a:rPr lang="en-US" altLang="ko-KR" dirty="0" smtClean="0"/>
              <a:t>AddressSanitizer: 26.7% performance overhead</a:t>
            </a:r>
          </a:p>
          <a:p>
            <a:pPr lvl="1"/>
            <a:r>
              <a:rPr lang="en-US" altLang="ko-KR" dirty="0" smtClean="0"/>
              <a:t>Memcheck: heavyweight method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12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and future 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</a:p>
          <a:p>
            <a:pPr lvl="1"/>
            <a:r>
              <a:rPr lang="en-US" altLang="ko-KR" dirty="0" smtClean="0"/>
              <a:t>Memory corruption is a remaining problem to be resolved</a:t>
            </a:r>
          </a:p>
          <a:p>
            <a:pPr lvl="1"/>
            <a:r>
              <a:rPr lang="en-US" altLang="ko-KR" dirty="0" smtClean="0"/>
              <a:t>Defects must be detected across all memories used in a process</a:t>
            </a:r>
          </a:p>
          <a:p>
            <a:pPr lvl="1"/>
            <a:r>
              <a:rPr lang="en-US" altLang="ko-KR" dirty="0" smtClean="0"/>
              <a:t>It is important to accurately identify the location of the cause of the defect instead of just the moment when the defect occurred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We proposed a method that detects memory corruption by analyzing static global variables and dynamic memory use</a:t>
            </a:r>
          </a:p>
          <a:p>
            <a:endParaRPr lang="en-US" altLang="ko-KR" dirty="0"/>
          </a:p>
          <a:p>
            <a:r>
              <a:rPr lang="en-US" altLang="ko-KR" dirty="0" smtClean="0"/>
              <a:t>Future work</a:t>
            </a:r>
          </a:p>
          <a:p>
            <a:pPr lvl="1"/>
            <a:r>
              <a:rPr lang="en-US" altLang="ko-KR" dirty="0" smtClean="0"/>
              <a:t>We will conduct further experimental study to measure the performance of our tool by fault injection</a:t>
            </a:r>
          </a:p>
          <a:p>
            <a:pPr lvl="1"/>
            <a:r>
              <a:rPr lang="en-US" altLang="ko-KR" dirty="0" smtClean="0"/>
              <a:t>We plan to expand the static memory used for defect detection to the entire static memory area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96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Memory Corruption</a:t>
            </a:r>
          </a:p>
          <a:p>
            <a:r>
              <a:rPr lang="en-US" altLang="ko-KR" dirty="0" smtClean="0"/>
              <a:t>Related Work</a:t>
            </a:r>
          </a:p>
          <a:p>
            <a:pPr lvl="1"/>
            <a:r>
              <a:rPr lang="en-US" altLang="ko-KR" dirty="0" smtClean="0"/>
              <a:t>Static memory corruption detection</a:t>
            </a:r>
          </a:p>
          <a:p>
            <a:pPr lvl="1"/>
            <a:r>
              <a:rPr lang="en-US" altLang="ko-KR" dirty="0" smtClean="0"/>
              <a:t>Dynamic memory corruption detection</a:t>
            </a:r>
          </a:p>
          <a:p>
            <a:r>
              <a:rPr lang="en-US" altLang="ko-KR" dirty="0" smtClean="0"/>
              <a:t>Our Method</a:t>
            </a:r>
          </a:p>
          <a:p>
            <a:pPr lvl="1"/>
            <a:r>
              <a:rPr lang="en-US" altLang="ko-KR" dirty="0" smtClean="0"/>
              <a:t>Information tagging</a:t>
            </a:r>
          </a:p>
          <a:p>
            <a:pPr lvl="1"/>
            <a:r>
              <a:rPr lang="en-US" altLang="ko-KR" dirty="0" smtClean="0"/>
              <a:t>Real-time memory defect detection</a:t>
            </a:r>
          </a:p>
          <a:p>
            <a:pPr lvl="1"/>
            <a:r>
              <a:rPr lang="en-US" altLang="ko-KR" dirty="0" smtClean="0"/>
              <a:t>Signal hooking</a:t>
            </a:r>
          </a:p>
          <a:p>
            <a:pPr lvl="1"/>
            <a:r>
              <a:rPr lang="en-US" altLang="ko-KR" dirty="0" smtClean="0"/>
              <a:t>Automation</a:t>
            </a:r>
          </a:p>
          <a:p>
            <a:r>
              <a:rPr lang="en-US" altLang="ko-KR" dirty="0" smtClean="0"/>
              <a:t>Empirical study</a:t>
            </a:r>
          </a:p>
          <a:p>
            <a:r>
              <a:rPr lang="en-US" altLang="ko-KR" dirty="0" smtClean="0"/>
              <a:t>Conclusion and future work</a:t>
            </a:r>
          </a:p>
        </p:txBody>
      </p:sp>
    </p:spTree>
    <p:extLst>
      <p:ext uri="{BB962C8B-B14F-4D97-AF65-F5344CB8AC3E}">
        <p14:creationId xmlns:p14="http://schemas.microsoft.com/office/powerpoint/2010/main" val="9417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 corruption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Memory corruption is a fault in which the content of memory is changed unintentionally during the execution of program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Once memory corruption </a:t>
            </a:r>
            <a:r>
              <a:rPr lang="en-US" altLang="ko-KR" dirty="0" smtClean="0"/>
              <a:t>occurs</a:t>
            </a:r>
            <a:r>
              <a:rPr lang="en-US" altLang="ko-KR" dirty="0"/>
              <a:t>, the process either malfunctions or the system crashes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Memory corruption is a defect that is difficult to resolve</a:t>
            </a:r>
          </a:p>
          <a:p>
            <a:pPr lvl="1"/>
            <a:r>
              <a:rPr lang="en-US" altLang="ko-KR" dirty="0"/>
              <a:t>Reason 1: There are often cases where the location of the cause of the memory corruption differs from the location of the actual </a:t>
            </a:r>
            <a:r>
              <a:rPr lang="en-US" altLang="ko-KR" dirty="0" smtClean="0"/>
              <a:t>failure</a:t>
            </a:r>
          </a:p>
          <a:p>
            <a:pPr marL="802481" lvl="3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en-US" altLang="ko-KR" dirty="0" smtClean="0">
                <a:sym typeface="Wingdings" panose="05000000000000000000" pitchFamily="2" charset="2"/>
              </a:rPr>
              <a:t> It is difficult to correlate the cause and effect</a:t>
            </a:r>
            <a:endParaRPr lang="en-US" altLang="ko-KR" dirty="0"/>
          </a:p>
          <a:p>
            <a:pPr lvl="1"/>
            <a:r>
              <a:rPr lang="en-US" altLang="ko-KR" dirty="0"/>
              <a:t>Reason 2: The </a:t>
            </a:r>
            <a:r>
              <a:rPr lang="en-US" altLang="ko-KR" dirty="0" smtClean="0"/>
              <a:t>symptoms </a:t>
            </a:r>
            <a:r>
              <a:rPr lang="en-US" altLang="ko-KR" dirty="0"/>
              <a:t>of memory corruption are </a:t>
            </a:r>
            <a:r>
              <a:rPr lang="en-US" altLang="ko-KR" dirty="0" smtClean="0"/>
              <a:t>non-deterministic</a:t>
            </a:r>
          </a:p>
          <a:p>
            <a:pPr marL="802481" lvl="3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en-US" altLang="ko-KR" dirty="0" smtClean="0">
                <a:sym typeface="Wingdings" panose="05000000000000000000" pitchFamily="2" charset="2"/>
              </a:rPr>
              <a:t> The fault is not always reproduced</a:t>
            </a:r>
          </a:p>
          <a:p>
            <a:pPr marL="802481" lvl="3" indent="0">
              <a:buNone/>
            </a:pPr>
            <a:endParaRPr lang="en-US" altLang="ko-KR" dirty="0">
              <a:sym typeface="Wingdings" panose="05000000000000000000" pitchFamily="2" charset="2"/>
            </a:endParaRPr>
          </a:p>
          <a:p>
            <a:pPr marL="802481" lvl="3" indent="0">
              <a:buNone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802481" lvl="3" indent="0">
              <a:buNone/>
            </a:pPr>
            <a:endParaRPr lang="en-US" altLang="ko-KR" dirty="0">
              <a:sym typeface="Wingdings" panose="05000000000000000000" pitchFamily="2" charset="2"/>
            </a:endParaRPr>
          </a:p>
          <a:p>
            <a:pPr marL="802481" lvl="3" indent="0">
              <a:buNone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0" indent="-7144">
              <a:buNone/>
            </a:pPr>
            <a:endParaRPr lang="en-US" altLang="ko-KR" dirty="0">
              <a:sym typeface="Wingdings" panose="05000000000000000000" pitchFamily="2" charset="2"/>
            </a:endParaRPr>
          </a:p>
          <a:p>
            <a:pPr marL="0" indent="-7144">
              <a:buNone/>
            </a:pPr>
            <a:endParaRPr lang="en-US" altLang="ko-KR" sz="1800" dirty="0">
              <a:sym typeface="Wingdings" panose="05000000000000000000" pitchFamily="2" charset="2"/>
            </a:endParaRPr>
          </a:p>
          <a:p>
            <a:pPr marL="360000" indent="-36000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 We propose a method to detect real time memory corruption by using static global variables and dynamic memory usage</a:t>
            </a:r>
            <a:endParaRPr lang="en-US" altLang="ko-KR" sz="1800" dirty="0"/>
          </a:p>
          <a:p>
            <a:endParaRPr lang="ko-KR" altLang="en-US" dirty="0"/>
          </a:p>
        </p:txBody>
      </p:sp>
      <p:pic>
        <p:nvPicPr>
          <p:cNvPr id="7" name="그림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48" y="3883819"/>
            <a:ext cx="2793683" cy="1147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39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 defect categories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057801"/>
              </p:ext>
            </p:extLst>
          </p:nvPr>
        </p:nvGraphicFramePr>
        <p:xfrm>
          <a:off x="323850" y="1196975"/>
          <a:ext cx="8496300" cy="40589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19464"/>
                <a:gridCol w="6976836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Defects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Allocation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Memory allocation failure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Zero-size memory allocation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Memory leak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Deallocation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Null pointer free (Compiler-dependent)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Duplicated free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Unallocated memory free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Allocation/deallocation mismatch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Access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Null</a:t>
                      </a:r>
                      <a:r>
                        <a:rPr lang="en-US" altLang="ko-KR" sz="1600" baseline="0" dirty="0" smtClean="0"/>
                        <a:t> pointer access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baseline="0" dirty="0" smtClean="0"/>
                        <a:t>Freed memory access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baseline="0" dirty="0" smtClean="0"/>
                        <a:t>Unallocated memory access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baseline="0" dirty="0" smtClean="0"/>
                        <a:t>Access defects out of the allocated range that do not conflict with memory space of other variables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600" baseline="0" dirty="0" smtClean="0"/>
                        <a:t>Access defect out of the allocated range that conflicts with memory space of other variables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1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Related 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Static memory corruption detection</a:t>
            </a:r>
          </a:p>
          <a:p>
            <a:pPr lvl="1"/>
            <a:r>
              <a:rPr lang="en-US" altLang="ko-KR" dirty="0" smtClean="0"/>
              <a:t>Analyze source codes</a:t>
            </a:r>
          </a:p>
          <a:p>
            <a:pPr lvl="1"/>
            <a:r>
              <a:rPr lang="en-US" altLang="ko-KR" dirty="0" smtClean="0"/>
              <a:t>Analyze executable binaries without execution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Analyze to detect defects such as a buffer overflow</a:t>
            </a:r>
          </a:p>
          <a:p>
            <a:pPr lvl="1"/>
            <a:r>
              <a:rPr lang="en-US" altLang="ko-KR" dirty="0" smtClean="0"/>
              <a:t>Limitation: </a:t>
            </a:r>
          </a:p>
          <a:p>
            <a:pPr lvl="2"/>
            <a:r>
              <a:rPr lang="en-US" altLang="ko-KR" dirty="0" smtClean="0"/>
              <a:t>This method cannot detect memory corruption in dynamic memory</a:t>
            </a:r>
          </a:p>
          <a:p>
            <a:pPr lvl="2"/>
            <a:r>
              <a:rPr lang="en-US" altLang="ko-KR" dirty="0" smtClean="0"/>
              <a:t>Defect detection accuracy is not very high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Dynamic memory corruption detection</a:t>
            </a:r>
          </a:p>
          <a:p>
            <a:pPr lvl="1"/>
            <a:r>
              <a:rPr lang="en-US" altLang="ko-KR" dirty="0" smtClean="0"/>
              <a:t>Collects </a:t>
            </a:r>
            <a:r>
              <a:rPr lang="en-US" altLang="ko-KR" dirty="0"/>
              <a:t>debugging information by adding tracking code into memory-related function</a:t>
            </a:r>
          </a:p>
          <a:p>
            <a:pPr lvl="2"/>
            <a:r>
              <a:rPr lang="en-US" altLang="ko-KR" dirty="0"/>
              <a:t>Compilation time</a:t>
            </a:r>
          </a:p>
          <a:p>
            <a:pPr lvl="2"/>
            <a:r>
              <a:rPr lang="en-US" altLang="ko-KR" dirty="0"/>
              <a:t>Runtime</a:t>
            </a:r>
          </a:p>
          <a:p>
            <a:pPr lvl="1"/>
            <a:r>
              <a:rPr lang="en-US" altLang="ko-KR" dirty="0"/>
              <a:t>Some popular tools: Purify, Memcheck, AddressSanitizer, …</a:t>
            </a:r>
          </a:p>
          <a:p>
            <a:pPr lvl="2"/>
            <a:r>
              <a:rPr lang="en-US" altLang="ko-KR" dirty="0"/>
              <a:t>operate in the actual execution environment</a:t>
            </a:r>
          </a:p>
          <a:p>
            <a:pPr lvl="2"/>
            <a:r>
              <a:rPr lang="en-US" altLang="ko-KR" dirty="0"/>
              <a:t>Highly accurate in the detection of memory corruption</a:t>
            </a:r>
          </a:p>
          <a:p>
            <a:pPr lvl="1"/>
            <a:r>
              <a:rPr lang="en-US" altLang="ko-KR" dirty="0"/>
              <a:t>Limitation</a:t>
            </a:r>
          </a:p>
          <a:p>
            <a:pPr lvl="2"/>
            <a:r>
              <a:rPr lang="en-US" altLang="ko-KR" dirty="0" smtClean="0"/>
              <a:t>Performance </a:t>
            </a:r>
            <a:r>
              <a:rPr lang="en-US" altLang="ko-KR" dirty="0"/>
              <a:t>overhead</a:t>
            </a:r>
          </a:p>
          <a:p>
            <a:pPr lvl="2"/>
            <a:r>
              <a:rPr lang="en-US" altLang="ko-KR" dirty="0"/>
              <a:t>Recompilation or change in the executable </a:t>
            </a:r>
            <a:r>
              <a:rPr lang="en-US" altLang="ko-KR" dirty="0" smtClean="0"/>
              <a:t>binary</a:t>
            </a:r>
          </a:p>
          <a:p>
            <a:endParaRPr lang="ko-KR" altLang="en-US" dirty="0"/>
          </a:p>
        </p:txBody>
      </p:sp>
      <p:grpSp>
        <p:nvGrpSpPr>
          <p:cNvPr id="9" name="그룹 8"/>
          <p:cNvGrpSpPr/>
          <p:nvPr/>
        </p:nvGrpSpPr>
        <p:grpSpPr>
          <a:xfrm>
            <a:off x="6781332" y="1277486"/>
            <a:ext cx="1316294" cy="1772556"/>
            <a:chOff x="6665217" y="1196975"/>
            <a:chExt cx="1316294" cy="1772556"/>
          </a:xfrm>
        </p:grpSpPr>
        <p:sp>
          <p:nvSpPr>
            <p:cNvPr id="5" name="직사각형 4"/>
            <p:cNvSpPr/>
            <p:nvPr/>
          </p:nvSpPr>
          <p:spPr>
            <a:xfrm>
              <a:off x="6665217" y="1196975"/>
              <a:ext cx="1316294" cy="443139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350" dirty="0" smtClean="0"/>
                <a:t>Text (Code)</a:t>
              </a:r>
              <a:endParaRPr lang="ko-KR" altLang="en-US" sz="1350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665217" y="1640114"/>
              <a:ext cx="1316294" cy="443139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350" dirty="0" smtClean="0"/>
                <a:t>Data</a:t>
              </a:r>
              <a:endParaRPr lang="ko-KR" altLang="en-US" sz="1350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6665217" y="2083253"/>
              <a:ext cx="1316294" cy="443139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350" dirty="0" smtClean="0"/>
                <a:t>Heap</a:t>
              </a:r>
              <a:endParaRPr lang="ko-KR" altLang="en-US" sz="1350" dirty="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6665217" y="2526392"/>
              <a:ext cx="1316294" cy="443139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350" dirty="0" smtClean="0"/>
                <a:t>Stack</a:t>
              </a:r>
              <a:endParaRPr lang="ko-KR" altLang="en-US" sz="135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681387" y="3076598"/>
            <a:ext cx="1516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2"/>
                </a:solidFill>
              </a:rPr>
              <a:t>&lt;Linux Virtual Memory&gt;</a:t>
            </a:r>
            <a:endParaRPr lang="ko-KR" alt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내용 개체 틀 2"/>
          <p:cNvSpPr txBox="1">
            <a:spLocks/>
          </p:cNvSpPr>
          <p:nvPr/>
        </p:nvSpPr>
        <p:spPr bwMode="auto">
          <a:xfrm>
            <a:off x="323850" y="1196975"/>
            <a:ext cx="84963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133350" indent="-133350" algn="l" rtl="0" eaLnBrk="1" fontAlgn="base" latinLnBrk="1" hangingPunct="1">
              <a:spcBef>
                <a:spcPts val="0"/>
              </a:spcBef>
              <a:spcAft>
                <a:spcPts val="450"/>
              </a:spcAft>
              <a:buChar char="•"/>
              <a:defRPr kumimoji="1" sz="15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00050" indent="-132160" algn="l" rtl="0" eaLnBrk="1" fontAlgn="base" latinLnBrk="1" hangingPunct="1">
              <a:spcBef>
                <a:spcPts val="0"/>
              </a:spcBef>
              <a:spcAft>
                <a:spcPts val="450"/>
              </a:spcAft>
              <a:buChar char="–"/>
              <a:defRPr kumimoji="1" sz="1200">
                <a:solidFill>
                  <a:schemeClr val="bg2"/>
                </a:solidFill>
                <a:latin typeface="+mn-lt"/>
                <a:ea typeface="+mn-ea"/>
              </a:defRPr>
            </a:lvl2pPr>
            <a:lvl3pPr marL="667941" indent="-133350" algn="l" rtl="0" eaLnBrk="1" fontAlgn="base" latinLnBrk="1" hangingPunct="1">
              <a:spcBef>
                <a:spcPts val="0"/>
              </a:spcBef>
              <a:spcAft>
                <a:spcPts val="450"/>
              </a:spcAft>
              <a:buChar char="•"/>
              <a:defRPr kumimoji="1" sz="1200">
                <a:solidFill>
                  <a:schemeClr val="bg2"/>
                </a:solidFill>
                <a:latin typeface="+mn-lt"/>
                <a:ea typeface="+mn-ea"/>
              </a:defRPr>
            </a:lvl3pPr>
            <a:lvl4pPr marL="942975" indent="-140494" algn="l" rtl="0" eaLnBrk="1" fontAlgn="base" latinLnBrk="1" hangingPunct="1">
              <a:spcBef>
                <a:spcPts val="0"/>
              </a:spcBef>
              <a:spcAft>
                <a:spcPts val="450"/>
              </a:spcAft>
              <a:buChar char="–"/>
              <a:defRPr kumimoji="1"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76350" indent="-133350" algn="l" rtl="0" eaLnBrk="1" fontAlgn="base" latinLnBrk="1" hangingPunct="1">
              <a:spcBef>
                <a:spcPts val="0"/>
              </a:spcBef>
              <a:spcAft>
                <a:spcPts val="450"/>
              </a:spcAft>
              <a:buChar char="•"/>
              <a:defRPr kumimoji="1" sz="1200">
                <a:solidFill>
                  <a:schemeClr val="bg2"/>
                </a:solidFill>
                <a:latin typeface="+mn-lt"/>
                <a:ea typeface="+mn-ea"/>
              </a:defRPr>
            </a:lvl5pPr>
            <a:lvl6pPr marL="1619250" indent="-1333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bg2"/>
                </a:solidFill>
                <a:latin typeface="+mn-lt"/>
                <a:ea typeface="+mn-ea"/>
              </a:defRPr>
            </a:lvl6pPr>
            <a:lvl7pPr marL="1962150" indent="-1333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bg2"/>
                </a:solidFill>
                <a:latin typeface="+mn-lt"/>
                <a:ea typeface="+mn-ea"/>
              </a:defRPr>
            </a:lvl7pPr>
            <a:lvl8pPr marL="2305050" indent="-1333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bg2"/>
                </a:solidFill>
                <a:latin typeface="+mn-lt"/>
                <a:ea typeface="+mn-ea"/>
              </a:defRPr>
            </a:lvl8pPr>
            <a:lvl9pPr marL="2647950" indent="-1333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In order to detect memory defects in real-time, there must first be information that can determine the validity of the memory that will be used </a:t>
            </a:r>
            <a:r>
              <a:rPr lang="en-US" altLang="ko-KR" kern="0" dirty="0" smtClean="0">
                <a:sym typeface="Wingdings" panose="05000000000000000000" pitchFamily="2" charset="2"/>
              </a:rPr>
              <a:t> shadow memory technique</a:t>
            </a:r>
          </a:p>
          <a:p>
            <a:r>
              <a:rPr lang="en-US" altLang="ko-KR" kern="0" dirty="0" smtClean="0">
                <a:sym typeface="Wingdings" panose="05000000000000000000" pitchFamily="2" charset="2"/>
              </a:rPr>
              <a:t>To reduce the overhead from shadow memory, only the static global variables analyzed from the executable binary and dynamically allocated information on the heap memory area are managed through a data structure called ‘information tag’</a:t>
            </a:r>
            <a:endParaRPr lang="ko-KR" altLang="en-US" kern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Information tagging</a:t>
            </a:r>
            <a:endParaRPr lang="ko-KR" altLang="en-US" dirty="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221" y="2586423"/>
            <a:ext cx="6652683" cy="643929"/>
          </a:xfrm>
          <a:prstGeom prst="rect">
            <a:avLst/>
          </a:prstGeom>
        </p:spPr>
      </p:pic>
      <p:grpSp>
        <p:nvGrpSpPr>
          <p:cNvPr id="41" name="그룹 40"/>
          <p:cNvGrpSpPr/>
          <p:nvPr/>
        </p:nvGrpSpPr>
        <p:grpSpPr>
          <a:xfrm>
            <a:off x="921756" y="3811752"/>
            <a:ext cx="7387612" cy="2343402"/>
            <a:chOff x="1163214" y="3799491"/>
            <a:chExt cx="7387612" cy="2343402"/>
          </a:xfrm>
        </p:grpSpPr>
        <p:sp>
          <p:nvSpPr>
            <p:cNvPr id="5" name="모서리가 접힌 도형 4"/>
            <p:cNvSpPr/>
            <p:nvPr/>
          </p:nvSpPr>
          <p:spPr bwMode="auto">
            <a:xfrm>
              <a:off x="7413780" y="4030293"/>
              <a:ext cx="1137046" cy="882746"/>
            </a:xfrm>
            <a:prstGeom prst="foldedCorner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Lucida Sans" pitchFamily="34" charset="0"/>
                </a:rPr>
                <a:t>Executable</a:t>
              </a:r>
              <a:r>
                <a:rPr kumimoji="0" lang="en-US" altLang="ko-KR" sz="1400" b="0" i="0" u="none" strike="noStrike" cap="none" normalizeH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Lucida Sans" pitchFamily="34" charset="0"/>
                </a:rPr>
                <a:t> binary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1163214" y="3799491"/>
              <a:ext cx="5393865" cy="2343402"/>
            </a:xfrm>
            <a:prstGeom prst="rect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effectLst/>
                  <a:latin typeface="Lucida Sans" pitchFamily="34" charset="0"/>
                </a:rPr>
                <a:t>Target System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effectLst/>
                <a:latin typeface="Lucida Sans" pitchFamily="34" charset="0"/>
              </a:endParaRPr>
            </a:p>
          </p:txBody>
        </p:sp>
        <p:sp>
          <p:nvSpPr>
            <p:cNvPr id="4" name="원통 3"/>
            <p:cNvSpPr/>
            <p:nvPr/>
          </p:nvSpPr>
          <p:spPr bwMode="auto">
            <a:xfrm>
              <a:off x="1312150" y="4628770"/>
              <a:ext cx="1655378" cy="914582"/>
            </a:xfrm>
            <a:prstGeom prst="can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Lucida Sans" pitchFamily="34" charset="0"/>
                </a:rPr>
                <a:t>Information Tags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Lucida Sans" pitchFamily="34" charset="0"/>
                </a:rPr>
                <a:t>Repository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9" name="모서리가 접힌 도형 38"/>
            <p:cNvSpPr/>
            <p:nvPr/>
          </p:nvSpPr>
          <p:spPr bwMode="auto">
            <a:xfrm>
              <a:off x="4788984" y="4913039"/>
              <a:ext cx="1137046" cy="882746"/>
            </a:xfrm>
            <a:prstGeom prst="foldedCorner">
              <a:avLst/>
            </a:prstGeom>
            <a:solidFill>
              <a:schemeClr val="tx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Lucida Sans" pitchFamily="34" charset="0"/>
                </a:rPr>
                <a:t>Process</a:t>
              </a:r>
              <a:endPara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6" name="Text Box 59"/>
            <p:cNvSpPr txBox="1">
              <a:spLocks noChangeArrowheads="1"/>
            </p:cNvSpPr>
            <p:nvPr/>
          </p:nvSpPr>
          <p:spPr bwMode="auto">
            <a:xfrm>
              <a:off x="3225122" y="5389565"/>
              <a:ext cx="130626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R="0" lvl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1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ea"/>
                  <a:ea typeface="+mn-ea"/>
                  <a:cs typeface="Times New Roman" pitchFamily="18" charset="0"/>
                </a:rPr>
                <a:t>Dynamic memory usage</a:t>
              </a:r>
              <a:endParaRPr kumimoji="1" lang="en-US" altLang="ko-KR" sz="10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Times New Roman" pitchFamily="18" charset="0"/>
              </a:endParaRPr>
            </a:p>
          </p:txBody>
        </p:sp>
        <p:cxnSp>
          <p:nvCxnSpPr>
            <p:cNvPr id="8" name="직선 화살표 연결선 7"/>
            <p:cNvCxnSpPr>
              <a:stCxn id="5" idx="1"/>
              <a:endCxn id="4" idx="4"/>
            </p:cNvCxnSpPr>
            <p:nvPr/>
          </p:nvCxnSpPr>
          <p:spPr bwMode="auto">
            <a:xfrm flipH="1">
              <a:off x="2967528" y="4471666"/>
              <a:ext cx="4446252" cy="614395"/>
            </a:xfrm>
            <a:prstGeom prst="straightConnector1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구부러진 연결선 24"/>
            <p:cNvCxnSpPr>
              <a:stCxn id="39" idx="1"/>
              <a:endCxn id="4" idx="4"/>
            </p:cNvCxnSpPr>
            <p:nvPr/>
          </p:nvCxnSpPr>
          <p:spPr bwMode="auto">
            <a:xfrm rot="10800000">
              <a:off x="2967528" y="5086062"/>
              <a:ext cx="1821456" cy="268351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Text Box 59"/>
            <p:cNvSpPr txBox="1">
              <a:spLocks noChangeArrowheads="1"/>
            </p:cNvSpPr>
            <p:nvPr/>
          </p:nvSpPr>
          <p:spPr bwMode="auto">
            <a:xfrm>
              <a:off x="5099415" y="4323873"/>
              <a:ext cx="130626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531813" marR="0" lvl="0" indent="-531813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1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ea"/>
                  <a:ea typeface="+mn-ea"/>
                  <a:cs typeface="Times New Roman" pitchFamily="18" charset="0"/>
                </a:rPr>
                <a:t>Static variables</a:t>
              </a:r>
              <a:endParaRPr kumimoji="1" lang="en-US" altLang="ko-KR" sz="10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44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 defect detection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monitor memory usage, hooking is used for memory-related functions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714375" y="1686910"/>
            <a:ext cx="7729537" cy="483771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vert="horz" wrap="square" lIns="92075" tIns="46037" rIns="92075" bIns="46037" numCol="2" anchor="t" anchorCtr="0" compatLnSpc="1">
            <a:prstTxWarp prst="textNoShape">
              <a:avLst/>
            </a:prstTxWarp>
          </a:bodyPr>
          <a:lstStyle/>
          <a:p>
            <a:pPr eaLnBrk="0" fontAlgn="base" latinLnBrk="0" hangingPunct="0">
              <a:spcAft>
                <a:spcPct val="0"/>
              </a:spcAft>
            </a:pP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void free(void *ptr)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{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s_informtag *tempTag = NULL; 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if (g_pOrigFree == NULL) {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    </a:t>
            </a:r>
            <a:r>
              <a:rPr kumimoji="1" lang="ko-KR" altLang="en-US" sz="1200" kern="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</a:t>
            </a: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SoMain(); // Information Tagging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Module initialization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return;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}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   if(ptr == NULL) {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   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// </a:t>
            </a: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Null pointer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free</a:t>
            </a:r>
            <a:endParaRPr kumimoji="1" lang="en-US" altLang="ko-KR" sz="1200" kern="0" dirty="0" smtClean="0">
              <a:solidFill>
                <a:schemeClr val="bg2"/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       …</a:t>
            </a:r>
          </a:p>
          <a:p>
            <a:pPr eaLnBrk="0" fontAlgn="base" latinLnBrk="0" hangingPunct="0">
              <a:spcAft>
                <a:spcPct val="0"/>
              </a:spcAft>
            </a:pPr>
            <a:r>
              <a:rPr lang="en-US" altLang="ko-KR" sz="120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}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tempTag = InfoTag_Get(ptr);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if(tempTag == NULL) {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   </a:t>
            </a:r>
            <a:r>
              <a:rPr lang="en-US" altLang="ko-KR" sz="1200" dirty="0" smtClean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// </a:t>
            </a:r>
            <a:r>
              <a:rPr kumimoji="1" lang="en-US" altLang="ko-KR" sz="1200" b="1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Unallocated </a:t>
            </a:r>
            <a:r>
              <a:rPr kumimoji="1" lang="en-US" altLang="ko-KR" sz="1200" b="1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memory free</a:t>
            </a: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 if the information tag does not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exist</a:t>
            </a:r>
            <a:endParaRPr kumimoji="1" lang="en-US" altLang="ko-KR" sz="1200" kern="0" dirty="0">
              <a:solidFill>
                <a:schemeClr val="bg2"/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       …</a:t>
            </a: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}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if ((tempTag-&gt;Flag &amp; 0x80) == 0x80) {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   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// </a:t>
            </a:r>
            <a:r>
              <a:rPr kumimoji="1" lang="en-US" altLang="ko-KR" sz="1200" b="1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Unallocated memory free </a:t>
            </a: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if the information tag's allocation flag is set as static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allocation</a:t>
            </a:r>
            <a:endParaRPr kumimoji="1" lang="en-US" altLang="ko-KR" sz="1200" kern="0" dirty="0">
              <a:solidFill>
                <a:schemeClr val="bg2"/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       …</a:t>
            </a: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}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if ((tempTag-&gt;Flag &amp; 0x18) &gt; 0) {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   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// </a:t>
            </a:r>
            <a:r>
              <a:rPr kumimoji="1" lang="en-US" altLang="ko-KR" sz="1200" b="1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Allocation/deallocation mismatch </a:t>
            </a: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if the information tag's allocation function type flag is set to type new/new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[]</a:t>
            </a:r>
            <a:endParaRPr kumimoji="1" lang="en-US" altLang="ko-KR" sz="1200" kern="0" dirty="0">
              <a:solidFill>
                <a:schemeClr val="bg2"/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       …</a:t>
            </a: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}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if ((tempTag-&gt;Flag &amp; 0x01) == 0x01) {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   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// </a:t>
            </a:r>
            <a:r>
              <a:rPr kumimoji="1" lang="en-US" altLang="ko-KR" sz="1200" b="1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Duplicated free</a:t>
            </a: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 if the information tag's deallocation flag is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set</a:t>
            </a:r>
            <a:endParaRPr kumimoji="1" lang="en-US" altLang="ko-KR" sz="1200" kern="0" dirty="0">
              <a:solidFill>
                <a:schemeClr val="bg2"/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        …</a:t>
            </a: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}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// </a:t>
            </a:r>
            <a:r>
              <a:rPr kumimoji="1" lang="en-US" altLang="ko-KR" sz="1200" kern="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Update the information </a:t>
            </a:r>
            <a:r>
              <a:rPr kumimoji="1" lang="en-US" altLang="ko-KR" sz="1200" kern="0" dirty="0" smtClean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  <a:sym typeface="Wingdings" pitchFamily="2" charset="2"/>
              </a:rPr>
              <a:t>tag</a:t>
            </a:r>
            <a:endParaRPr kumimoji="1" lang="en-US" altLang="ko-KR" sz="1200" kern="0" dirty="0">
              <a:solidFill>
                <a:schemeClr val="bg2"/>
              </a:solidFill>
              <a:latin typeface="Linux Libertine" panose="02000503000000000000" pitchFamily="2" charset="0"/>
              <a:ea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InfoTag_Update((const void*)ptr, 2, (int)(tempTag-&gt;Flag |= 0x01));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InfoTag_Update(ptr, 4, (ADDR_TYPE)__builtin_return_address(0));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((void(*)(void*))g_pOrigFree)(ptr);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ko-KR" altLang="en-US" sz="1200" dirty="0">
                <a:solidFill>
                  <a:schemeClr val="bg2"/>
                </a:solidFill>
                <a:latin typeface="Linux Libertine" panose="02000503000000000000" pitchFamily="2" charset="0"/>
                <a:cs typeface="Linux Libertine" panose="02000503000000000000" pitchFamily="2" charset="0"/>
              </a:rPr>
              <a:t>    </a:t>
            </a: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return;</a:t>
            </a:r>
            <a:endParaRPr lang="ko-KR" altLang="en-US" sz="120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eaLnBrk="0" fontAlgn="base" latinLnBrk="0" hangingPunct="0">
              <a:spcAft>
                <a:spcPct val="0"/>
              </a:spcAft>
            </a:pPr>
            <a:r>
              <a:rPr lang="en-US" altLang="ko-KR" sz="1200" dirty="0">
                <a:solidFill>
                  <a:schemeClr val="bg2"/>
                </a:solidFill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}</a:t>
            </a:r>
            <a:endParaRPr kumimoji="1" lang="ko-KR" altLang="en-US" sz="1200" kern="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  <a:p>
            <a:pPr marL="177800" indent="-177800" eaLnBrk="0" fontAlgn="base" latinLnBrk="0" hangingPunct="0">
              <a:defRPr/>
            </a:pPr>
            <a:endParaRPr kumimoji="1" lang="ko-KR" altLang="en-US" sz="1200" kern="0" dirty="0">
              <a:solidFill>
                <a:schemeClr val="bg2"/>
              </a:solidFill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 hooking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Some memory defects may cause system crashes</a:t>
            </a:r>
          </a:p>
          <a:p>
            <a:r>
              <a:rPr lang="en-US" altLang="ko-KR" dirty="0" smtClean="0"/>
              <a:t>In order to detect defects without losing information when a system crashes, a signal handler that is raised during a crash is hooked</a:t>
            </a:r>
          </a:p>
          <a:p>
            <a:endParaRPr lang="en-US" altLang="ko-KR" dirty="0"/>
          </a:p>
          <a:p>
            <a:r>
              <a:rPr lang="en-US" altLang="ko-KR" dirty="0" smtClean="0"/>
              <a:t>Signal related to memory defects</a:t>
            </a:r>
          </a:p>
          <a:p>
            <a:pPr lvl="1"/>
            <a:r>
              <a:rPr lang="en-US" altLang="ko-KR" dirty="0" smtClean="0"/>
              <a:t>SIGSEGV</a:t>
            </a:r>
          </a:p>
          <a:p>
            <a:pPr lvl="1"/>
            <a:r>
              <a:rPr lang="en-US" altLang="ko-KR" dirty="0" smtClean="0"/>
              <a:t>SIGABRT</a:t>
            </a:r>
          </a:p>
          <a:p>
            <a:pPr lvl="1"/>
            <a:r>
              <a:rPr lang="en-US" altLang="ko-KR" dirty="0" smtClean="0"/>
              <a:t>SIGBUS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75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Automation Tool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ARM-based Linux system</a:t>
            </a:r>
          </a:p>
          <a:p>
            <a:pPr lvl="1"/>
            <a:r>
              <a:rPr lang="en-US" altLang="ko-KR" dirty="0" smtClean="0"/>
              <a:t>Linux kernel 4.9.27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Executable binary analysis module</a:t>
            </a:r>
          </a:p>
          <a:p>
            <a:pPr lvl="1"/>
            <a:r>
              <a:rPr lang="en-US" altLang="ko-KR" dirty="0" smtClean="0"/>
              <a:t>Extracts static global variables to store in information tag repository from the binary file</a:t>
            </a:r>
          </a:p>
          <a:p>
            <a:r>
              <a:rPr lang="en-US" altLang="ko-KR" dirty="0" smtClean="0"/>
              <a:t>Defect detection module using information tagging</a:t>
            </a:r>
          </a:p>
          <a:p>
            <a:pPr lvl="1"/>
            <a:r>
              <a:rPr lang="en-US" altLang="ko-KR" dirty="0" smtClean="0"/>
              <a:t>Detects defects using information tags each time a memory-related function is called</a:t>
            </a:r>
          </a:p>
          <a:p>
            <a:r>
              <a:rPr lang="en-US" altLang="ko-KR" dirty="0" smtClean="0"/>
              <a:t>Crash monitoring module</a:t>
            </a:r>
          </a:p>
          <a:p>
            <a:pPr lvl="1"/>
            <a:r>
              <a:rPr lang="en-US" altLang="ko-KR" dirty="0" smtClean="0"/>
              <a:t>Used the signal hooking to hook signal handlers and collect defect detection information without losing data</a:t>
            </a:r>
          </a:p>
          <a:p>
            <a:r>
              <a:rPr lang="en-US" altLang="ko-KR" dirty="0" smtClean="0"/>
              <a:t>Result output module (Fault Detection)</a:t>
            </a:r>
          </a:p>
          <a:p>
            <a:pPr lvl="1"/>
            <a:r>
              <a:rPr lang="en-US" altLang="ko-KR" dirty="0" smtClean="0"/>
              <a:t>Generates the results on defects that were detected in real-time</a:t>
            </a:r>
            <a:endParaRPr lang="ko-KR" alt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4299555" y="4070759"/>
            <a:ext cx="4364650" cy="2175339"/>
            <a:chOff x="1688348" y="1639957"/>
            <a:chExt cx="6076031" cy="3345041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8348" y="3258433"/>
              <a:ext cx="708109" cy="737827"/>
            </a:xfrm>
            <a:prstGeom prst="rect">
              <a:avLst/>
            </a:prstGeom>
          </p:spPr>
        </p:pic>
        <p:sp>
          <p:nvSpPr>
            <p:cNvPr id="16" name="모서리가 둥근 직사각형 15"/>
            <p:cNvSpPr/>
            <p:nvPr/>
          </p:nvSpPr>
          <p:spPr>
            <a:xfrm>
              <a:off x="2855494" y="1639957"/>
              <a:ext cx="4908885" cy="3345041"/>
            </a:xfrm>
            <a:prstGeom prst="roundRect">
              <a:avLst>
                <a:gd name="adj" fmla="val 7365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inux Libertine" panose="02000503000000000000" pitchFamily="2" charset="0"/>
                  <a:ea typeface="Linux Libertine" panose="02000503000000000000" pitchFamily="2" charset="0"/>
                  <a:cs typeface="Linux Libertine" panose="02000503000000000000" pitchFamily="2" charset="0"/>
                </a:rPr>
                <a:t>MCDT</a:t>
              </a:r>
              <a:endParaRPr kumimoji="0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panose="02000503000000000000" pitchFamily="2" charset="0"/>
                <a:ea typeface="맑은 고딕" panose="020B0503020000020004" pitchFamily="50" charset="-127"/>
                <a:cs typeface="Linux Libertine" panose="02000503000000000000" pitchFamily="2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272589" y="2294022"/>
              <a:ext cx="1812758" cy="1092896"/>
            </a:xfrm>
            <a:prstGeom prst="rect">
              <a:avLst/>
            </a:prstGeom>
            <a:solidFill>
              <a:srgbClr val="00206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inux Libertine" panose="02000503000000000000" pitchFamily="2" charset="0"/>
                  <a:ea typeface="Linux Libertine" panose="02000503000000000000" pitchFamily="2" charset="0"/>
                  <a:cs typeface="Linux Libertine" panose="02000503000000000000" pitchFamily="2" charset="0"/>
                </a:rPr>
                <a:t>Execution Binary Analysis</a:t>
              </a:r>
              <a:endParaRPr kumimoji="0" lang="ko-KR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inux Libertine" panose="02000503000000000000" pitchFamily="2" charset="0"/>
                <a:ea typeface="맑은 고딕" panose="020B0503020000020004" pitchFamily="50" charset="-127"/>
                <a:cs typeface="Linux Libertine" panose="02000503000000000000" pitchFamily="2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518484" y="2294020"/>
              <a:ext cx="1812758" cy="2554501"/>
            </a:xfrm>
            <a:prstGeom prst="rect">
              <a:avLst/>
            </a:prstGeom>
            <a:solidFill>
              <a:srgbClr val="70AD47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inux Libertine" panose="02000503000000000000" pitchFamily="2" charset="0"/>
                  <a:ea typeface="Linux Libertine" panose="02000503000000000000" pitchFamily="2" charset="0"/>
                  <a:cs typeface="Linux Libertine" panose="02000503000000000000" pitchFamily="2" charset="0"/>
                </a:rPr>
                <a:t>Run - Target Process</a:t>
              </a:r>
              <a:endParaRPr kumimoji="0" lang="ko-KR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nux Libertine" panose="02000503000000000000" pitchFamily="2" charset="0"/>
                <a:ea typeface="맑은 고딕" panose="020B0503020000020004" pitchFamily="50" charset="-127"/>
                <a:cs typeface="Linux Libertine" panose="02000503000000000000" pitchFamily="2" charset="0"/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3272589" y="3755625"/>
              <a:ext cx="1812758" cy="1092896"/>
            </a:xfrm>
            <a:prstGeom prst="rect">
              <a:avLst/>
            </a:prstGeom>
            <a:solidFill>
              <a:srgbClr val="00206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inux Libertine" panose="02000503000000000000" pitchFamily="2" charset="0"/>
                  <a:ea typeface="Linux Libertine" panose="02000503000000000000" pitchFamily="2" charset="0"/>
                  <a:cs typeface="Linux Libertine" panose="02000503000000000000" pitchFamily="2" charset="0"/>
                </a:rPr>
                <a:t>Fault Detection</a:t>
              </a:r>
              <a:endParaRPr kumimoji="0" lang="ko-KR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inux Libertine" panose="02000503000000000000" pitchFamily="2" charset="0"/>
                <a:ea typeface="맑은 고딕" panose="020B0503020000020004" pitchFamily="50" charset="-127"/>
                <a:cs typeface="Linux Libertine" panose="02000503000000000000" pitchFamily="2" charset="0"/>
              </a:endParaRPr>
            </a:p>
          </p:txBody>
        </p:sp>
        <p:cxnSp>
          <p:nvCxnSpPr>
            <p:cNvPr id="20" name="직선 화살표 연결선 19"/>
            <p:cNvCxnSpPr>
              <a:stCxn id="15" idx="3"/>
              <a:endCxn id="17" idx="1"/>
            </p:cNvCxnSpPr>
            <p:nvPr/>
          </p:nvCxnSpPr>
          <p:spPr>
            <a:xfrm flipV="1">
              <a:off x="2396457" y="2840470"/>
              <a:ext cx="876132" cy="786877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" name="직선 화살표 연결선 20"/>
            <p:cNvCxnSpPr/>
            <p:nvPr/>
          </p:nvCxnSpPr>
          <p:spPr>
            <a:xfrm>
              <a:off x="5085347" y="2947764"/>
              <a:ext cx="433137" cy="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ysDash"/>
              <a:miter lim="800000"/>
              <a:tailEnd type="triangle"/>
            </a:ln>
            <a:effectLst/>
          </p:spPr>
        </p:cxnSp>
        <p:cxnSp>
          <p:nvCxnSpPr>
            <p:cNvPr id="22" name="직선 화살표 연결선 21"/>
            <p:cNvCxnSpPr/>
            <p:nvPr/>
          </p:nvCxnSpPr>
          <p:spPr>
            <a:xfrm>
              <a:off x="5085347" y="4672291"/>
              <a:ext cx="433137" cy="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ysDash"/>
              <a:miter lim="800000"/>
              <a:headEnd type="triangle"/>
              <a:tailEnd type="none"/>
            </a:ln>
            <a:effectLst/>
          </p:spPr>
        </p:cxnSp>
        <p:cxnSp>
          <p:nvCxnSpPr>
            <p:cNvPr id="23" name="직선 화살표 연결선 22"/>
            <p:cNvCxnSpPr>
              <a:stCxn id="15" idx="3"/>
              <a:endCxn id="19" idx="1"/>
            </p:cNvCxnSpPr>
            <p:nvPr/>
          </p:nvCxnSpPr>
          <p:spPr>
            <a:xfrm>
              <a:off x="2396457" y="3627347"/>
              <a:ext cx="876132" cy="674726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headEnd type="triangle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405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ab">
  <a:themeElements>
    <a:clrScheme name="현대형 디자인 서식 파일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현대형 디자인 서식 파일">
      <a:majorFont>
        <a:latin typeface="Arial Narrow"/>
        <a:ea typeface="맑은 고딕"/>
        <a:cs typeface=""/>
      </a:majorFont>
      <a:minorFont>
        <a:latin typeface="Arial Narrow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현대형 디자인 서식 파일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현대형 디자인 서식 파일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현대형 디자인 서식 파일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ab" id="{D51C18D8-3F82-4EC1-A053-613FEDC44AA3}" vid="{A074F907-C6C3-448A-BD34-90CA8DA1AC19}"/>
    </a:ext>
  </a:extLst>
</a:theme>
</file>

<file path=ppt/theme/theme2.xml><?xml version="1.0" encoding="utf-8"?>
<a:theme xmlns:a="http://schemas.openxmlformats.org/drawingml/2006/main" name="9_기본 디자인">
  <a:themeElements>
    <a:clrScheme name="9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9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6">
      <a:dk1>
        <a:srgbClr val="000000"/>
      </a:dk1>
      <a:lt1>
        <a:srgbClr val="A9C0D9"/>
      </a:lt1>
      <a:dk2>
        <a:srgbClr val="808080"/>
      </a:dk2>
      <a:lt2>
        <a:srgbClr val="CCCCFF"/>
      </a:lt2>
      <a:accent1>
        <a:srgbClr val="7889FB"/>
      </a:accent1>
      <a:accent2>
        <a:srgbClr val="3969AE"/>
      </a:accent2>
      <a:accent3>
        <a:srgbClr val="D1DCE9"/>
      </a:accent3>
      <a:accent4>
        <a:srgbClr val="000000"/>
      </a:accent4>
      <a:accent5>
        <a:srgbClr val="BEC4FD"/>
      </a:accent5>
      <a:accent6>
        <a:srgbClr val="335E9D"/>
      </a:accent6>
      <a:hlink>
        <a:srgbClr val="000000"/>
      </a:hlink>
      <a:folHlink>
        <a:srgbClr val="D18213"/>
      </a:folHlink>
    </a:clrScheme>
    <a:fontScheme name="1_Default Design">
      <a:majorFont>
        <a:latin typeface="HY헤드라인M"/>
        <a:ea typeface="HY헤드라인M"/>
        <a:cs typeface="Arial"/>
      </a:majorFont>
      <a:minorFont>
        <a:latin typeface="Verdana"/>
        <a:ea typeface="휴먼모음T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82563" marR="0" indent="-182563" algn="ctr" defTabSz="914400" rtl="0" eaLnBrk="1" fontAlgn="base" latinLnBrk="1" hangingPunct="1">
          <a:lnSpc>
            <a:spcPct val="110000"/>
          </a:lnSpc>
          <a:spcBef>
            <a:spcPct val="10000"/>
          </a:spcBef>
          <a:spcAft>
            <a:spcPct val="1000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82563" marR="0" indent="-182563" algn="ctr" defTabSz="914400" rtl="0" eaLnBrk="1" fontAlgn="base" latinLnBrk="1" hangingPunct="1">
          <a:lnSpc>
            <a:spcPct val="110000"/>
          </a:lnSpc>
          <a:spcBef>
            <a:spcPct val="10000"/>
          </a:spcBef>
          <a:spcAft>
            <a:spcPct val="1000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맑은 고딕" pitchFamily="50" charset="-127"/>
          </a:defRPr>
        </a:defPPr>
      </a:lstStyle>
    </a:lnDef>
  </a:objectDefaults>
  <a:extraClrSchemeLst>
    <a:extraClrScheme>
      <a:clrScheme name="1_Default Design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0D9"/>
        </a:lt1>
        <a:dk2>
          <a:srgbClr val="808080"/>
        </a:dk2>
        <a:lt2>
          <a:srgbClr val="CCCCFF"/>
        </a:lt2>
        <a:accent1>
          <a:srgbClr val="7889FB"/>
        </a:accent1>
        <a:accent2>
          <a:srgbClr val="3969AE"/>
        </a:accent2>
        <a:accent3>
          <a:srgbClr val="D1DCE9"/>
        </a:accent3>
        <a:accent4>
          <a:srgbClr val="000000"/>
        </a:accent4>
        <a:accent5>
          <a:srgbClr val="BEC4FD"/>
        </a:accent5>
        <a:accent6>
          <a:srgbClr val="335E9D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808080"/>
        </a:dk2>
        <a:lt2>
          <a:srgbClr val="CCCCFF"/>
        </a:lt2>
        <a:accent1>
          <a:srgbClr val="7889FB"/>
        </a:accent1>
        <a:accent2>
          <a:srgbClr val="3969A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335E9D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0D9"/>
        </a:lt1>
        <a:dk2>
          <a:srgbClr val="808080"/>
        </a:dk2>
        <a:lt2>
          <a:srgbClr val="CCCCFF"/>
        </a:lt2>
        <a:accent1>
          <a:srgbClr val="7889FB"/>
        </a:accent1>
        <a:accent2>
          <a:srgbClr val="3969AE"/>
        </a:accent2>
        <a:accent3>
          <a:srgbClr val="D1DCE9"/>
        </a:accent3>
        <a:accent4>
          <a:srgbClr val="000000"/>
        </a:accent4>
        <a:accent5>
          <a:srgbClr val="BEC4FD"/>
        </a:accent5>
        <a:accent6>
          <a:srgbClr val="335E9D"/>
        </a:accent6>
        <a:hlink>
          <a:srgbClr val="A9C0D9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A9C0D9"/>
        </a:lt1>
        <a:dk2>
          <a:srgbClr val="808080"/>
        </a:dk2>
        <a:lt2>
          <a:srgbClr val="CCCCFF"/>
        </a:lt2>
        <a:accent1>
          <a:srgbClr val="7889FB"/>
        </a:accent1>
        <a:accent2>
          <a:srgbClr val="3969AE"/>
        </a:accent2>
        <a:accent3>
          <a:srgbClr val="D1DCE9"/>
        </a:accent3>
        <a:accent4>
          <a:srgbClr val="000000"/>
        </a:accent4>
        <a:accent5>
          <a:srgbClr val="BEC4FD"/>
        </a:accent5>
        <a:accent6>
          <a:srgbClr val="335E9D"/>
        </a:accent6>
        <a:hlink>
          <a:srgbClr val="3969AE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A9C0D9"/>
        </a:lt1>
        <a:dk2>
          <a:srgbClr val="808080"/>
        </a:dk2>
        <a:lt2>
          <a:srgbClr val="CCCCFF"/>
        </a:lt2>
        <a:accent1>
          <a:srgbClr val="7889FB"/>
        </a:accent1>
        <a:accent2>
          <a:srgbClr val="3969AE"/>
        </a:accent2>
        <a:accent3>
          <a:srgbClr val="D1DCE9"/>
        </a:accent3>
        <a:accent4>
          <a:srgbClr val="000000"/>
        </a:accent4>
        <a:accent5>
          <a:srgbClr val="BEC4FD"/>
        </a:accent5>
        <a:accent6>
          <a:srgbClr val="335E9D"/>
        </a:accent6>
        <a:hlink>
          <a:srgbClr val="00000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selab</Template>
  <TotalTime>1384</TotalTime>
  <Words>1188</Words>
  <Application>Microsoft Office PowerPoint</Application>
  <PresentationFormat>화면 슬라이드 쇼(4:3)</PresentationFormat>
  <Paragraphs>290</Paragraphs>
  <Slides>15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16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15</vt:i4>
      </vt:variant>
    </vt:vector>
  </HeadingPairs>
  <TitlesOfParts>
    <vt:vector size="35" baseType="lpstr">
      <vt:lpstr>HY견고딕</vt:lpstr>
      <vt:lpstr>HY헤드라인M</vt:lpstr>
      <vt:lpstr>굴림</vt:lpstr>
      <vt:lpstr>맑은 고딕</vt:lpstr>
      <vt:lpstr>바탕</vt:lpstr>
      <vt:lpstr>현대하모니 M</vt:lpstr>
      <vt:lpstr>휴먼모음T</vt:lpstr>
      <vt:lpstr>Arial</vt:lpstr>
      <vt:lpstr>Arial Narrow</vt:lpstr>
      <vt:lpstr>Bradley Hand ITC</vt:lpstr>
      <vt:lpstr>Georgia</vt:lpstr>
      <vt:lpstr>Linux Libertine</vt:lpstr>
      <vt:lpstr>Lucida Sans</vt:lpstr>
      <vt:lpstr>Times New Roman</vt:lpstr>
      <vt:lpstr>Verdana</vt:lpstr>
      <vt:lpstr>Wingdings</vt:lpstr>
      <vt:lpstr>selab</vt:lpstr>
      <vt:lpstr>9_기본 디자인</vt:lpstr>
      <vt:lpstr>2_기본 디자인</vt:lpstr>
      <vt:lpstr>1_Default Design</vt:lpstr>
      <vt:lpstr>Memory Corruption Detecting Method Using Static Variables and Dynamic Memory Usage</vt:lpstr>
      <vt:lpstr>Agenda</vt:lpstr>
      <vt:lpstr>Memory corruption</vt:lpstr>
      <vt:lpstr>Memory defect categories</vt:lpstr>
      <vt:lpstr>Related work</vt:lpstr>
      <vt:lpstr>Information tagging</vt:lpstr>
      <vt:lpstr>Memory defect detection</vt:lpstr>
      <vt:lpstr>Signal hooking</vt:lpstr>
      <vt:lpstr>Automation Tool</vt:lpstr>
      <vt:lpstr>Automation Tool</vt:lpstr>
      <vt:lpstr>Empirical study</vt:lpstr>
      <vt:lpstr>Results - All</vt:lpstr>
      <vt:lpstr>Results – Crash occurrence</vt:lpstr>
      <vt:lpstr>Performance</vt:lpstr>
      <vt:lpstr>Conclusion and future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ewha_selab@outlook.kr</dc:creator>
  <cp:lastModifiedBy>ewha_selab@outlook.kr</cp:lastModifiedBy>
  <cp:revision>43</cp:revision>
  <dcterms:created xsi:type="dcterms:W3CDTF">2018-05-28T09:21:43Z</dcterms:created>
  <dcterms:modified xsi:type="dcterms:W3CDTF">2018-05-29T08:27:19Z</dcterms:modified>
</cp:coreProperties>
</file>